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60" r:id="rId4"/>
    <p:sldId id="256" r:id="rId5"/>
    <p:sldId id="258" r:id="rId6"/>
    <p:sldId id="257" r:id="rId7"/>
  </p:sldIdLst>
  <p:sldSz cx="9906000" cy="6858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6472"/>
    <a:srgbClr val="336600"/>
    <a:srgbClr val="B2B5BE"/>
    <a:srgbClr val="0096DB"/>
    <a:srgbClr val="00AE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p:scale>
          <a:sx n="80" d="100"/>
          <a:sy n="80" d="100"/>
        </p:scale>
        <p:origin x="-672" y="-70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3260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3715720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86387" y="396875"/>
            <a:ext cx="1671638"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71476" y="396875"/>
            <a:ext cx="4849813"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23140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3751509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2117431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71476" y="2311401"/>
            <a:ext cx="3260725"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97301" y="2311401"/>
            <a:ext cx="3260725"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3819525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131216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2363128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93466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1" y="273050"/>
            <a:ext cx="3259006"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1" y="273051"/>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1"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2144708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D634CB-D2BB-4D65-869C-8B01A1825693}" type="datetimeFigureOut">
              <a:rPr lang="en-GB" smtClean="0"/>
              <a:t>27/02/2017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9D03E72-201A-4A6C-A6BA-D6D6F3CACC76}" type="slidenum">
              <a:rPr lang="en-GB" smtClean="0"/>
              <a:t>‹#›</a:t>
            </a:fld>
            <a:endParaRPr lang="en-GB" dirty="0"/>
          </a:p>
        </p:txBody>
      </p:sp>
    </p:spTree>
    <p:extLst>
      <p:ext uri="{BB962C8B-B14F-4D97-AF65-F5344CB8AC3E}">
        <p14:creationId xmlns:p14="http://schemas.microsoft.com/office/powerpoint/2010/main" val="643602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634CB-D2BB-4D65-869C-8B01A1825693}" type="datetimeFigureOut">
              <a:rPr lang="en-GB" smtClean="0"/>
              <a:t>27/02/2017</a:t>
            </a:fld>
            <a:endParaRPr lang="en-GB" dirty="0"/>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03E72-201A-4A6C-A6BA-D6D6F3CACC76}" type="slidenum">
              <a:rPr lang="en-GB" smtClean="0"/>
              <a:t>‹#›</a:t>
            </a:fld>
            <a:endParaRPr lang="en-GB" dirty="0"/>
          </a:p>
        </p:txBody>
      </p:sp>
    </p:spTree>
    <p:extLst>
      <p:ext uri="{BB962C8B-B14F-4D97-AF65-F5344CB8AC3E}">
        <p14:creationId xmlns:p14="http://schemas.microsoft.com/office/powerpoint/2010/main" val="1694800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mailto:suzanne.simmons@ciria.org" TargetMode="External"/><Relationship Id="rId5" Type="http://schemas.openxmlformats.org/officeDocument/2006/relationships/hyperlink" Target="https://www.wetransfer.com/" TargetMode="External"/><Relationship Id="rId4" Type="http://schemas.openxmlformats.org/officeDocument/2006/relationships/hyperlink" Target="http://www.bigchallenge.info/#!participants/c12w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8" descr="R:\Proposals\PROPS 2901-3000\P2958 - BIG Challenge\1. BIG challenge\2015\BIG Logos\CIRIA_16032015 lar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8696" y="314515"/>
            <a:ext cx="2182091" cy="515389"/>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p:cNvSpPr/>
          <p:nvPr/>
        </p:nvSpPr>
        <p:spPr>
          <a:xfrm>
            <a:off x="770477" y="6519805"/>
            <a:ext cx="8365046" cy="600164"/>
          </a:xfrm>
          <a:prstGeom prst="rect">
            <a:avLst/>
          </a:prstGeom>
        </p:spPr>
        <p:txBody>
          <a:bodyPr wrap="square">
            <a:spAutoFit/>
          </a:bodyPr>
          <a:lstStyle/>
          <a:p>
            <a:pPr algn="r"/>
            <a:r>
              <a:rPr lang="en-GB" sz="1100" dirty="0" smtClean="0">
                <a:solidFill>
                  <a:srgbClr val="B2B5BE"/>
                </a:solidFill>
                <a:latin typeface="Myriad Pro" pitchFamily="34" charset="0"/>
              </a:rPr>
              <a:t>www.bigchallenge.info | enquiries@ciria.org</a:t>
            </a:r>
          </a:p>
          <a:p>
            <a:endParaRPr lang="en-GB" sz="1100" dirty="0" smtClean="0">
              <a:solidFill>
                <a:srgbClr val="5F6472"/>
              </a:solidFill>
              <a:latin typeface="Myriad Pro" pitchFamily="34" charset="0"/>
            </a:endParaRPr>
          </a:p>
          <a:p>
            <a:endParaRPr lang="en-GB" sz="1100" dirty="0">
              <a:solidFill>
                <a:srgbClr val="0096DB"/>
              </a:solidFill>
              <a:latin typeface="Myriad Pro"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8526" y="314515"/>
            <a:ext cx="863600" cy="863600"/>
          </a:xfrm>
          <a:prstGeom prst="rect">
            <a:avLst/>
          </a:prstGeom>
        </p:spPr>
      </p:pic>
      <p:cxnSp>
        <p:nvCxnSpPr>
          <p:cNvPr id="31" name="Straight Connector 30"/>
          <p:cNvCxnSpPr/>
          <p:nvPr/>
        </p:nvCxnSpPr>
        <p:spPr>
          <a:xfrm>
            <a:off x="820904" y="6519805"/>
            <a:ext cx="8264192" cy="0"/>
          </a:xfrm>
          <a:prstGeom prst="line">
            <a:avLst/>
          </a:prstGeom>
          <a:ln w="12700">
            <a:solidFill>
              <a:srgbClr val="5F6472">
                <a:alpha val="27059"/>
              </a:srgb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70477" y="1844824"/>
            <a:ext cx="8791035" cy="369332"/>
          </a:xfrm>
          <a:prstGeom prst="rect">
            <a:avLst/>
          </a:prstGeom>
          <a:noFill/>
        </p:spPr>
        <p:txBody>
          <a:bodyPr wrap="square" rtlCol="0">
            <a:spAutoFit/>
          </a:bodyPr>
          <a:lstStyle/>
          <a:p>
            <a:endParaRPr lang="en-GB"/>
          </a:p>
        </p:txBody>
      </p:sp>
      <p:sp>
        <p:nvSpPr>
          <p:cNvPr id="3" name="TextBox 2"/>
          <p:cNvSpPr txBox="1"/>
          <p:nvPr/>
        </p:nvSpPr>
        <p:spPr>
          <a:xfrm>
            <a:off x="587490" y="1484784"/>
            <a:ext cx="8500310" cy="5447645"/>
          </a:xfrm>
          <a:prstGeom prst="rect">
            <a:avLst/>
          </a:prstGeom>
          <a:noFill/>
        </p:spPr>
        <p:txBody>
          <a:bodyPr wrap="square" rtlCol="0">
            <a:spAutoFit/>
          </a:bodyPr>
          <a:lstStyle/>
          <a:p>
            <a:r>
              <a:rPr lang="en-GB" b="1" dirty="0" smtClean="0"/>
              <a:t>Eligibility </a:t>
            </a:r>
          </a:p>
          <a:p>
            <a:pPr marL="285750" indent="-285750">
              <a:buFont typeface="Arial" panose="020B0604020202020204" pitchFamily="34" charset="0"/>
              <a:buChar char="•"/>
            </a:pPr>
            <a:r>
              <a:rPr lang="en-GB" sz="1400" dirty="0" smtClean="0"/>
              <a:t>For all  project related submissions, biodiversity interventions will have been completed in the last 24 months up to and including 12</a:t>
            </a:r>
            <a:r>
              <a:rPr lang="en-GB" sz="1400" baseline="30000" dirty="0" smtClean="0"/>
              <a:t>th</a:t>
            </a:r>
            <a:r>
              <a:rPr lang="en-GB" sz="1400" dirty="0" smtClean="0"/>
              <a:t> June 2017. This may be the culmination of several years’ work or a small scale action carried out during a construction project. </a:t>
            </a:r>
          </a:p>
          <a:p>
            <a:pPr marL="285750" indent="-285750">
              <a:buFont typeface="Arial" panose="020B0604020202020204" pitchFamily="34" charset="0"/>
              <a:buChar char="•"/>
            </a:pPr>
            <a:r>
              <a:rPr lang="en-GB" sz="1400" dirty="0" smtClean="0"/>
              <a:t>For maintenance and management projects, the programme should have been in place for at least 12 </a:t>
            </a:r>
            <a:r>
              <a:rPr lang="en-GB" sz="1400" dirty="0"/>
              <a:t>months up to and including 12th June </a:t>
            </a:r>
            <a:r>
              <a:rPr lang="en-GB" sz="1400" dirty="0" smtClean="0"/>
              <a:t>2017.</a:t>
            </a:r>
          </a:p>
          <a:p>
            <a:pPr marL="285750" indent="-285750">
              <a:buFont typeface="Arial" panose="020B0604020202020204" pitchFamily="34" charset="0"/>
              <a:buChar char="•"/>
            </a:pPr>
            <a:r>
              <a:rPr lang="en-GB" sz="1400" dirty="0" smtClean="0"/>
              <a:t>Each enhancement submission can only be made for a single category. However organisations or individuals can submit more than one project for consideration in other categories </a:t>
            </a:r>
            <a:r>
              <a:rPr lang="en-GB" sz="1400" dirty="0" err="1" smtClean="0"/>
              <a:t>ie</a:t>
            </a:r>
            <a:r>
              <a:rPr lang="en-GB" sz="1400" dirty="0" smtClean="0"/>
              <a:t>. one submission - one category</a:t>
            </a:r>
          </a:p>
          <a:p>
            <a:pPr marL="285750" indent="-285750">
              <a:buFont typeface="Arial" panose="020B0604020202020204" pitchFamily="34" charset="0"/>
              <a:buChar char="•"/>
            </a:pPr>
            <a:r>
              <a:rPr lang="en-GB" sz="1400" dirty="0" smtClean="0"/>
              <a:t>Previous award winning submissions may not be resubmitted.</a:t>
            </a:r>
          </a:p>
          <a:p>
            <a:endParaRPr lang="en-GB" sz="1400" dirty="0" smtClean="0"/>
          </a:p>
          <a:p>
            <a:pPr lvl="0"/>
            <a:r>
              <a:rPr lang="en-GB" b="1" dirty="0" smtClean="0">
                <a:solidFill>
                  <a:prstClr val="black"/>
                </a:solidFill>
              </a:rPr>
              <a:t>Categories</a:t>
            </a:r>
            <a:endParaRPr lang="en-GB" b="1" dirty="0">
              <a:solidFill>
                <a:prstClr val="black"/>
              </a:solidFill>
            </a:endParaRPr>
          </a:p>
          <a:p>
            <a:pPr marL="285750" lvl="0" indent="-285750">
              <a:buFont typeface="Arial" panose="020B0604020202020204" pitchFamily="34" charset="0"/>
              <a:buChar char="•"/>
            </a:pPr>
            <a:r>
              <a:rPr lang="en-GB" sz="1400" dirty="0" smtClean="0">
                <a:solidFill>
                  <a:prstClr val="black"/>
                </a:solidFill>
              </a:rPr>
              <a:t>BIG </a:t>
            </a:r>
            <a:r>
              <a:rPr lang="en-GB" sz="1400" dirty="0">
                <a:solidFill>
                  <a:prstClr val="black"/>
                </a:solidFill>
              </a:rPr>
              <a:t>Biodiversity Champion Award  (New for 2017)</a:t>
            </a:r>
          </a:p>
          <a:p>
            <a:pPr marL="285750" lvl="0" indent="-285750">
              <a:buFont typeface="Arial" panose="020B0604020202020204" pitchFamily="34" charset="0"/>
              <a:buChar char="•"/>
            </a:pPr>
            <a:r>
              <a:rPr lang="en-GB" sz="1400" dirty="0" smtClean="0">
                <a:solidFill>
                  <a:prstClr val="black"/>
                </a:solidFill>
              </a:rPr>
              <a:t>Overall </a:t>
            </a:r>
            <a:r>
              <a:rPr lang="en-GB" sz="1400" dirty="0">
                <a:solidFill>
                  <a:prstClr val="black"/>
                </a:solidFill>
              </a:rPr>
              <a:t>Award – (all category winners are automatically included in the shortlist for this award</a:t>
            </a:r>
            <a:r>
              <a:rPr lang="en-GB" sz="1400" dirty="0" smtClean="0">
                <a:solidFill>
                  <a:prstClr val="black"/>
                </a:solidFill>
              </a:rPr>
              <a:t>)</a:t>
            </a:r>
            <a:endParaRPr lang="en-GB" sz="1400" dirty="0">
              <a:solidFill>
                <a:prstClr val="black"/>
              </a:solidFill>
            </a:endParaRPr>
          </a:p>
          <a:p>
            <a:pPr marL="285750" lvl="0" indent="-285750">
              <a:buFont typeface="Arial" panose="020B0604020202020204" pitchFamily="34" charset="0"/>
              <a:buChar char="•"/>
            </a:pPr>
            <a:r>
              <a:rPr lang="en-GB" sz="1400" dirty="0" smtClean="0">
                <a:solidFill>
                  <a:prstClr val="black"/>
                </a:solidFill>
              </a:rPr>
              <a:t>Client </a:t>
            </a:r>
            <a:r>
              <a:rPr lang="en-GB" sz="1400" dirty="0">
                <a:solidFill>
                  <a:prstClr val="black"/>
                </a:solidFill>
              </a:rPr>
              <a:t>Award</a:t>
            </a:r>
          </a:p>
          <a:p>
            <a:pPr marL="285750" lvl="0" indent="-285750">
              <a:buFont typeface="Arial" panose="020B0604020202020204" pitchFamily="34" charset="0"/>
              <a:buChar char="•"/>
            </a:pPr>
            <a:r>
              <a:rPr lang="en-GB" sz="1400" dirty="0" smtClean="0">
                <a:solidFill>
                  <a:prstClr val="black"/>
                </a:solidFill>
              </a:rPr>
              <a:t>Community </a:t>
            </a:r>
            <a:r>
              <a:rPr lang="en-GB" sz="1400" dirty="0">
                <a:solidFill>
                  <a:prstClr val="black"/>
                </a:solidFill>
              </a:rPr>
              <a:t>Engagement Award</a:t>
            </a:r>
          </a:p>
          <a:p>
            <a:pPr marL="285750" lvl="0" indent="-285750">
              <a:buFont typeface="Arial" panose="020B0604020202020204" pitchFamily="34" charset="0"/>
              <a:buChar char="•"/>
            </a:pPr>
            <a:r>
              <a:rPr lang="en-GB" sz="1400" dirty="0" smtClean="0">
                <a:solidFill>
                  <a:prstClr val="black"/>
                </a:solidFill>
              </a:rPr>
              <a:t>Large </a:t>
            </a:r>
            <a:r>
              <a:rPr lang="en-GB" sz="1400" dirty="0">
                <a:solidFill>
                  <a:prstClr val="black"/>
                </a:solidFill>
              </a:rPr>
              <a:t>Scale Permanent Award (Biodiversity enhancement 10 ha and above) </a:t>
            </a:r>
          </a:p>
          <a:p>
            <a:pPr marL="285750" lvl="0" indent="-285750">
              <a:buFont typeface="Arial" panose="020B0604020202020204" pitchFamily="34" charset="0"/>
              <a:buChar char="•"/>
            </a:pPr>
            <a:r>
              <a:rPr lang="en-GB" sz="1400" dirty="0" smtClean="0">
                <a:solidFill>
                  <a:prstClr val="black"/>
                </a:solidFill>
              </a:rPr>
              <a:t>Maintenance </a:t>
            </a:r>
            <a:r>
              <a:rPr lang="en-GB" sz="1400" dirty="0">
                <a:solidFill>
                  <a:prstClr val="black"/>
                </a:solidFill>
              </a:rPr>
              <a:t>&amp; Management Award</a:t>
            </a:r>
          </a:p>
          <a:p>
            <a:pPr marL="285750" lvl="0" indent="-285750">
              <a:buFont typeface="Arial" panose="020B0604020202020204" pitchFamily="34" charset="0"/>
              <a:buChar char="•"/>
            </a:pPr>
            <a:r>
              <a:rPr lang="en-GB" sz="1400" dirty="0" smtClean="0">
                <a:solidFill>
                  <a:prstClr val="black"/>
                </a:solidFill>
              </a:rPr>
              <a:t>Medium </a:t>
            </a:r>
            <a:r>
              <a:rPr lang="en-GB" sz="1400" dirty="0">
                <a:solidFill>
                  <a:prstClr val="black"/>
                </a:solidFill>
              </a:rPr>
              <a:t>Scale Permanent Award (Biodiversity enhancement 0.25 – 10 ha)</a:t>
            </a:r>
          </a:p>
          <a:p>
            <a:pPr marL="285750" lvl="0" indent="-285750">
              <a:buFont typeface="Arial" panose="020B0604020202020204" pitchFamily="34" charset="0"/>
              <a:buChar char="•"/>
            </a:pPr>
            <a:r>
              <a:rPr lang="en-GB" sz="1400" dirty="0" smtClean="0">
                <a:solidFill>
                  <a:prstClr val="black"/>
                </a:solidFill>
              </a:rPr>
              <a:t>Pollinator </a:t>
            </a:r>
            <a:r>
              <a:rPr lang="en-GB" sz="1400" dirty="0">
                <a:solidFill>
                  <a:prstClr val="black"/>
                </a:solidFill>
              </a:rPr>
              <a:t>Award</a:t>
            </a:r>
          </a:p>
          <a:p>
            <a:pPr marL="285750" lvl="0" indent="-285750">
              <a:buFont typeface="Arial" panose="020B0604020202020204" pitchFamily="34" charset="0"/>
              <a:buChar char="•"/>
            </a:pPr>
            <a:r>
              <a:rPr lang="en-GB" sz="1400" dirty="0" smtClean="0">
                <a:solidFill>
                  <a:prstClr val="black"/>
                </a:solidFill>
              </a:rPr>
              <a:t>Small </a:t>
            </a:r>
            <a:r>
              <a:rPr lang="en-GB" sz="1400" dirty="0">
                <a:solidFill>
                  <a:prstClr val="black"/>
                </a:solidFill>
              </a:rPr>
              <a:t>Scale Permanent Award (Biodiversity enhancement 0 – 0.25 ha)</a:t>
            </a:r>
          </a:p>
          <a:p>
            <a:pPr marL="285750" lvl="0" indent="-285750">
              <a:buFont typeface="Arial" panose="020B0604020202020204" pitchFamily="34" charset="0"/>
              <a:buChar char="•"/>
            </a:pPr>
            <a:r>
              <a:rPr lang="en-GB" sz="1400" dirty="0" smtClean="0">
                <a:solidFill>
                  <a:prstClr val="black"/>
                </a:solidFill>
              </a:rPr>
              <a:t>Temporary </a:t>
            </a:r>
            <a:r>
              <a:rPr lang="en-GB" sz="1400" dirty="0">
                <a:solidFill>
                  <a:prstClr val="black"/>
                </a:solidFill>
              </a:rPr>
              <a:t>Award</a:t>
            </a:r>
          </a:p>
          <a:p>
            <a:endParaRPr lang="en-GB" sz="1400" dirty="0" smtClean="0"/>
          </a:p>
          <a:p>
            <a:r>
              <a:rPr lang="en-GB" sz="1400" dirty="0" smtClean="0"/>
              <a:t> </a:t>
            </a:r>
            <a:endParaRPr lang="en-GB" sz="1400" dirty="0"/>
          </a:p>
          <a:p>
            <a:endParaRPr lang="en-GB" dirty="0"/>
          </a:p>
        </p:txBody>
      </p:sp>
      <p:sp>
        <p:nvSpPr>
          <p:cNvPr id="4" name="TextBox 3"/>
          <p:cNvSpPr txBox="1"/>
          <p:nvPr/>
        </p:nvSpPr>
        <p:spPr>
          <a:xfrm>
            <a:off x="1658169" y="829904"/>
            <a:ext cx="6696744" cy="461665"/>
          </a:xfrm>
          <a:prstGeom prst="rect">
            <a:avLst/>
          </a:prstGeom>
          <a:noFill/>
        </p:spPr>
        <p:txBody>
          <a:bodyPr wrap="square" rtlCol="0">
            <a:spAutoFit/>
          </a:bodyPr>
          <a:lstStyle/>
          <a:p>
            <a:r>
              <a:rPr lang="en-GB" sz="2400" b="1" dirty="0"/>
              <a:t>BIG Biodiversity Awards 2017 </a:t>
            </a:r>
            <a:r>
              <a:rPr lang="en-GB" sz="2400" b="1" dirty="0" smtClean="0"/>
              <a:t>Application</a:t>
            </a:r>
            <a:endParaRPr lang="en-GB" sz="2400" b="1" dirty="0"/>
          </a:p>
        </p:txBody>
      </p:sp>
    </p:spTree>
    <p:extLst>
      <p:ext uri="{BB962C8B-B14F-4D97-AF65-F5344CB8AC3E}">
        <p14:creationId xmlns:p14="http://schemas.microsoft.com/office/powerpoint/2010/main" val="1260738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8" descr="R:\Proposals\PROPS 2901-3000\P2958 - BIG Challenge\1. BIG challenge\2015\BIG Logos\CIRIA_16032015 lar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8696" y="314515"/>
            <a:ext cx="2182091" cy="515389"/>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p:cNvSpPr/>
          <p:nvPr/>
        </p:nvSpPr>
        <p:spPr>
          <a:xfrm>
            <a:off x="770477" y="6519805"/>
            <a:ext cx="8365046" cy="600164"/>
          </a:xfrm>
          <a:prstGeom prst="rect">
            <a:avLst/>
          </a:prstGeom>
        </p:spPr>
        <p:txBody>
          <a:bodyPr wrap="square">
            <a:spAutoFit/>
          </a:bodyPr>
          <a:lstStyle/>
          <a:p>
            <a:pPr algn="r"/>
            <a:r>
              <a:rPr lang="en-GB" sz="1100" dirty="0" smtClean="0">
                <a:solidFill>
                  <a:srgbClr val="B2B5BE"/>
                </a:solidFill>
                <a:latin typeface="Myriad Pro" pitchFamily="34" charset="0"/>
              </a:rPr>
              <a:t>www.bigchallenge.info | enquiries@ciria.org</a:t>
            </a:r>
          </a:p>
          <a:p>
            <a:endParaRPr lang="en-GB" sz="1100" dirty="0" smtClean="0">
              <a:solidFill>
                <a:srgbClr val="5F6472"/>
              </a:solidFill>
              <a:latin typeface="Myriad Pro" pitchFamily="34" charset="0"/>
            </a:endParaRPr>
          </a:p>
          <a:p>
            <a:endParaRPr lang="en-GB" sz="1100" dirty="0">
              <a:solidFill>
                <a:srgbClr val="0096DB"/>
              </a:solidFill>
              <a:latin typeface="Myriad Pro"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8526" y="314515"/>
            <a:ext cx="863600" cy="863600"/>
          </a:xfrm>
          <a:prstGeom prst="rect">
            <a:avLst/>
          </a:prstGeom>
        </p:spPr>
      </p:pic>
      <p:cxnSp>
        <p:nvCxnSpPr>
          <p:cNvPr id="31" name="Straight Connector 30"/>
          <p:cNvCxnSpPr/>
          <p:nvPr/>
        </p:nvCxnSpPr>
        <p:spPr>
          <a:xfrm>
            <a:off x="820904" y="6519805"/>
            <a:ext cx="8264192" cy="0"/>
          </a:xfrm>
          <a:prstGeom prst="line">
            <a:avLst/>
          </a:prstGeom>
          <a:ln w="12700">
            <a:solidFill>
              <a:srgbClr val="5F6472">
                <a:alpha val="27059"/>
              </a:srgb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70477" y="1844824"/>
            <a:ext cx="8791035" cy="369332"/>
          </a:xfrm>
          <a:prstGeom prst="rect">
            <a:avLst/>
          </a:prstGeom>
          <a:noFill/>
        </p:spPr>
        <p:txBody>
          <a:bodyPr wrap="square" rtlCol="0">
            <a:spAutoFit/>
          </a:bodyPr>
          <a:lstStyle/>
          <a:p>
            <a:endParaRPr lang="en-GB"/>
          </a:p>
        </p:txBody>
      </p:sp>
      <p:sp>
        <p:nvSpPr>
          <p:cNvPr id="3" name="TextBox 2"/>
          <p:cNvSpPr txBox="1"/>
          <p:nvPr/>
        </p:nvSpPr>
        <p:spPr>
          <a:xfrm>
            <a:off x="584786" y="1484784"/>
            <a:ext cx="8500310" cy="4247317"/>
          </a:xfrm>
          <a:prstGeom prst="rect">
            <a:avLst/>
          </a:prstGeom>
          <a:noFill/>
        </p:spPr>
        <p:txBody>
          <a:bodyPr wrap="square" rtlCol="0">
            <a:spAutoFit/>
          </a:bodyPr>
          <a:lstStyle/>
          <a:p>
            <a:r>
              <a:rPr lang="en-GB" b="1" dirty="0" smtClean="0"/>
              <a:t>Awards timetable 2017</a:t>
            </a:r>
          </a:p>
          <a:p>
            <a:endParaRPr lang="en-GB" b="1" dirty="0" smtClean="0"/>
          </a:p>
          <a:p>
            <a:r>
              <a:rPr lang="en-GB" sz="1400" b="1" dirty="0"/>
              <a:t>28th February 2017 – BIG Challenge &amp; Biodiversity Awards Stage 1 Launch event</a:t>
            </a:r>
          </a:p>
          <a:p>
            <a:pPr marL="285750" indent="-285750">
              <a:buFont typeface="Arial" panose="020B0604020202020204" pitchFamily="34" charset="0"/>
              <a:buChar char="•"/>
            </a:pPr>
            <a:r>
              <a:rPr lang="en-GB" sz="1400" dirty="0" smtClean="0"/>
              <a:t>2017 </a:t>
            </a:r>
            <a:r>
              <a:rPr lang="en-GB" sz="1400" dirty="0"/>
              <a:t>Funders call</a:t>
            </a:r>
          </a:p>
          <a:p>
            <a:pPr marL="285750" indent="-285750">
              <a:buFont typeface="Arial" panose="020B0604020202020204" pitchFamily="34" charset="0"/>
              <a:buChar char="•"/>
            </a:pPr>
            <a:r>
              <a:rPr lang="en-GB" sz="1400" dirty="0" smtClean="0"/>
              <a:t>2017 </a:t>
            </a:r>
            <a:r>
              <a:rPr lang="en-GB" sz="1400" dirty="0"/>
              <a:t>Award submissions open including the new category for a BIG Biodiversity Champion </a:t>
            </a:r>
          </a:p>
          <a:p>
            <a:r>
              <a:rPr lang="en-GB" sz="2000" b="1" dirty="0" smtClean="0"/>
              <a:t>12th </a:t>
            </a:r>
            <a:r>
              <a:rPr lang="en-GB" sz="2000" b="1" dirty="0"/>
              <a:t>June 2017 – Awards Submission Deadline </a:t>
            </a:r>
          </a:p>
          <a:p>
            <a:r>
              <a:rPr lang="en-GB" sz="1400" b="1" dirty="0" smtClean="0"/>
              <a:t>21st </a:t>
            </a:r>
            <a:r>
              <a:rPr lang="en-GB" sz="1400" b="1" dirty="0"/>
              <a:t>June 2017 – </a:t>
            </a:r>
            <a:r>
              <a:rPr lang="en-GB" sz="1400" b="1" dirty="0" smtClean="0"/>
              <a:t>Submitted case studies uploaded on-line and BIG Biodiversity </a:t>
            </a:r>
            <a:r>
              <a:rPr lang="en-GB" sz="1400" b="1" dirty="0"/>
              <a:t>Champion nominees listed </a:t>
            </a:r>
          </a:p>
          <a:p>
            <a:pPr marL="285750" indent="-285750">
              <a:buFont typeface="Arial" panose="020B0604020202020204" pitchFamily="34" charset="0"/>
              <a:buChar char="•"/>
            </a:pPr>
            <a:r>
              <a:rPr lang="en-GB" sz="1400" dirty="0" smtClean="0"/>
              <a:t>Submitted </a:t>
            </a:r>
            <a:r>
              <a:rPr lang="en-GB" sz="1400" dirty="0"/>
              <a:t>case studies released</a:t>
            </a:r>
          </a:p>
          <a:p>
            <a:pPr marL="285750" indent="-285750">
              <a:buFont typeface="Arial" panose="020B0604020202020204" pitchFamily="34" charset="0"/>
              <a:buChar char="•"/>
            </a:pPr>
            <a:r>
              <a:rPr lang="en-GB" sz="1400" dirty="0" smtClean="0"/>
              <a:t>Awards </a:t>
            </a:r>
            <a:r>
              <a:rPr lang="en-GB" sz="1400" dirty="0"/>
              <a:t>event registration released</a:t>
            </a:r>
          </a:p>
          <a:p>
            <a:r>
              <a:rPr lang="en-GB" sz="1400" b="1" dirty="0" smtClean="0"/>
              <a:t>Early </a:t>
            </a:r>
            <a:r>
              <a:rPr lang="en-GB" sz="1400" b="1" dirty="0"/>
              <a:t>July 2017 Judging panel meets</a:t>
            </a:r>
          </a:p>
          <a:p>
            <a:pPr marL="285750" indent="-285750">
              <a:buFont typeface="Arial" panose="020B0604020202020204" pitchFamily="34" charset="0"/>
              <a:buChar char="•"/>
            </a:pPr>
            <a:r>
              <a:rPr lang="en-GB" sz="1400" dirty="0" smtClean="0"/>
              <a:t>Agree </a:t>
            </a:r>
            <a:r>
              <a:rPr lang="en-GB" sz="1400" dirty="0"/>
              <a:t>shortlisted entries </a:t>
            </a:r>
          </a:p>
          <a:p>
            <a:pPr marL="285750" indent="-285750">
              <a:buFont typeface="Arial" panose="020B0604020202020204" pitchFamily="34" charset="0"/>
              <a:buChar char="•"/>
            </a:pPr>
            <a:r>
              <a:rPr lang="en-GB" sz="1400" dirty="0" smtClean="0"/>
              <a:t>Agree </a:t>
            </a:r>
            <a:r>
              <a:rPr lang="en-GB" sz="1400" dirty="0"/>
              <a:t>shortlisted BIG Challenge Biodiversity Champion (3 names)</a:t>
            </a:r>
          </a:p>
          <a:p>
            <a:pPr marL="285750" indent="-285750">
              <a:buFont typeface="Arial" panose="020B0604020202020204" pitchFamily="34" charset="0"/>
              <a:buChar char="•"/>
            </a:pPr>
            <a:r>
              <a:rPr lang="en-GB" sz="1400" dirty="0" smtClean="0"/>
              <a:t>Shortlisted </a:t>
            </a:r>
            <a:r>
              <a:rPr lang="en-GB" sz="1400" dirty="0"/>
              <a:t>individuals / organisations </a:t>
            </a:r>
            <a:r>
              <a:rPr lang="en-GB" sz="1400" dirty="0" smtClean="0"/>
              <a:t>informed </a:t>
            </a:r>
            <a:endParaRPr lang="en-GB" sz="1400" dirty="0"/>
          </a:p>
          <a:p>
            <a:r>
              <a:rPr lang="en-GB" sz="1400" b="1" dirty="0"/>
              <a:t>14th September 2017 Big Biodiversity Challenge - Awards </a:t>
            </a:r>
            <a:r>
              <a:rPr lang="en-GB" sz="1400" b="1" dirty="0" smtClean="0"/>
              <a:t>Event</a:t>
            </a:r>
          </a:p>
          <a:p>
            <a:pPr marL="285750" indent="-285750">
              <a:buFont typeface="Arial" panose="020B0604020202020204" pitchFamily="34" charset="0"/>
              <a:buChar char="•"/>
            </a:pPr>
            <a:r>
              <a:rPr lang="en-GB" sz="1400" dirty="0" smtClean="0"/>
              <a:t>Award winners announced at ceremony in London</a:t>
            </a:r>
            <a:endParaRPr lang="en-GB" sz="1400" dirty="0"/>
          </a:p>
          <a:p>
            <a:endParaRPr lang="en-GB" sz="1400" dirty="0" smtClean="0"/>
          </a:p>
          <a:p>
            <a:r>
              <a:rPr lang="en-GB" sz="1400" dirty="0" smtClean="0"/>
              <a:t> </a:t>
            </a:r>
            <a:endParaRPr lang="en-GB" sz="1400" dirty="0"/>
          </a:p>
          <a:p>
            <a:endParaRPr lang="en-GB" dirty="0"/>
          </a:p>
        </p:txBody>
      </p:sp>
    </p:spTree>
    <p:extLst>
      <p:ext uri="{BB962C8B-B14F-4D97-AF65-F5344CB8AC3E}">
        <p14:creationId xmlns:p14="http://schemas.microsoft.com/office/powerpoint/2010/main" val="210433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8" descr="R:\Proposals\PROPS 2901-3000\P2958 - BIG Challenge\1. BIG challenge\2015\BIG Logos\CIRIA_16032015 lar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8696" y="314515"/>
            <a:ext cx="2182091" cy="515389"/>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p:cNvSpPr/>
          <p:nvPr/>
        </p:nvSpPr>
        <p:spPr>
          <a:xfrm>
            <a:off x="770477" y="6519805"/>
            <a:ext cx="8365046" cy="600164"/>
          </a:xfrm>
          <a:prstGeom prst="rect">
            <a:avLst/>
          </a:prstGeom>
        </p:spPr>
        <p:txBody>
          <a:bodyPr wrap="square">
            <a:spAutoFit/>
          </a:bodyPr>
          <a:lstStyle/>
          <a:p>
            <a:pPr algn="r"/>
            <a:r>
              <a:rPr lang="en-GB" sz="1100" dirty="0" smtClean="0">
                <a:solidFill>
                  <a:srgbClr val="B2B5BE"/>
                </a:solidFill>
                <a:latin typeface="Myriad Pro" pitchFamily="34" charset="0"/>
              </a:rPr>
              <a:t>www.bigchallenge.info | enquiries@ciria.org</a:t>
            </a:r>
          </a:p>
          <a:p>
            <a:endParaRPr lang="en-GB" sz="1100" dirty="0" smtClean="0">
              <a:solidFill>
                <a:srgbClr val="5F6472"/>
              </a:solidFill>
              <a:latin typeface="Myriad Pro" pitchFamily="34" charset="0"/>
            </a:endParaRPr>
          </a:p>
          <a:p>
            <a:endParaRPr lang="en-GB" sz="1100" dirty="0">
              <a:solidFill>
                <a:srgbClr val="0096DB"/>
              </a:solidFill>
              <a:latin typeface="Myriad Pro"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8526" y="314515"/>
            <a:ext cx="863600" cy="863600"/>
          </a:xfrm>
          <a:prstGeom prst="rect">
            <a:avLst/>
          </a:prstGeom>
        </p:spPr>
      </p:pic>
      <p:cxnSp>
        <p:nvCxnSpPr>
          <p:cNvPr id="31" name="Straight Connector 30"/>
          <p:cNvCxnSpPr/>
          <p:nvPr/>
        </p:nvCxnSpPr>
        <p:spPr>
          <a:xfrm>
            <a:off x="820904" y="6519805"/>
            <a:ext cx="8264192" cy="0"/>
          </a:xfrm>
          <a:prstGeom prst="line">
            <a:avLst/>
          </a:prstGeom>
          <a:ln w="12700">
            <a:solidFill>
              <a:srgbClr val="5F6472">
                <a:alpha val="27059"/>
              </a:srgb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70477" y="1844824"/>
            <a:ext cx="8791035" cy="369332"/>
          </a:xfrm>
          <a:prstGeom prst="rect">
            <a:avLst/>
          </a:prstGeom>
          <a:noFill/>
        </p:spPr>
        <p:txBody>
          <a:bodyPr wrap="square" rtlCol="0">
            <a:spAutoFit/>
          </a:bodyPr>
          <a:lstStyle/>
          <a:p>
            <a:endParaRPr lang="en-GB"/>
          </a:p>
        </p:txBody>
      </p:sp>
      <p:sp>
        <p:nvSpPr>
          <p:cNvPr id="3" name="TextBox 2"/>
          <p:cNvSpPr txBox="1"/>
          <p:nvPr/>
        </p:nvSpPr>
        <p:spPr>
          <a:xfrm>
            <a:off x="584786" y="1302992"/>
            <a:ext cx="8500310" cy="4739759"/>
          </a:xfrm>
          <a:prstGeom prst="rect">
            <a:avLst/>
          </a:prstGeom>
          <a:noFill/>
        </p:spPr>
        <p:txBody>
          <a:bodyPr wrap="square" rtlCol="0">
            <a:spAutoFit/>
          </a:bodyPr>
          <a:lstStyle/>
          <a:p>
            <a:r>
              <a:rPr lang="en-GB" b="1" dirty="0" smtClean="0"/>
              <a:t>Submission form guidance notes</a:t>
            </a:r>
          </a:p>
          <a:p>
            <a:r>
              <a:rPr lang="en-GB" sz="1400" dirty="0" smtClean="0"/>
              <a:t>This document provides you with a PowerPoint template that forms the basis of your submission to the 2017 BIG Biodiversity Challenge Awards</a:t>
            </a:r>
          </a:p>
          <a:p>
            <a:endParaRPr lang="en-GB" sz="1400" dirty="0" smtClean="0"/>
          </a:p>
          <a:p>
            <a:pPr marL="285750" indent="-285750">
              <a:buFont typeface="Arial" panose="020B0604020202020204" pitchFamily="34" charset="0"/>
              <a:buChar char="•"/>
            </a:pPr>
            <a:r>
              <a:rPr lang="en-GB" sz="1400" dirty="0" smtClean="0"/>
              <a:t>Please answer all questions where prompted and remove answer descriptions/guidance before returning (delete </a:t>
            </a:r>
            <a:r>
              <a:rPr lang="en-GB" sz="1400" dirty="0"/>
              <a:t>all </a:t>
            </a:r>
            <a:r>
              <a:rPr lang="en-GB" sz="1400" b="1" dirty="0"/>
              <a:t>black and grey </a:t>
            </a:r>
            <a:r>
              <a:rPr lang="en-GB" sz="1400" b="1" dirty="0" smtClean="0"/>
              <a:t>writing in brackets</a:t>
            </a:r>
            <a:r>
              <a:rPr lang="en-GB" sz="1400" dirty="0" smtClean="0"/>
              <a:t> before you send back the form) </a:t>
            </a:r>
            <a:endParaRPr lang="en-GB" sz="1400" dirty="0"/>
          </a:p>
          <a:p>
            <a:pPr marL="285750" indent="-285750">
              <a:buFont typeface="Arial" panose="020B0604020202020204" pitchFamily="34" charset="0"/>
              <a:buChar char="•"/>
            </a:pPr>
            <a:r>
              <a:rPr lang="en-GB" sz="1400" dirty="0" smtClean="0"/>
              <a:t>Please also delete these introductory slides before returning the submission form in its current PowerPoint format.</a:t>
            </a:r>
          </a:p>
          <a:p>
            <a:pPr marL="285750" indent="-285750">
              <a:buFont typeface="Arial" panose="020B0604020202020204" pitchFamily="34" charset="0"/>
              <a:buChar char="•"/>
            </a:pPr>
            <a:r>
              <a:rPr lang="en-GB" sz="1400" dirty="0" smtClean="0"/>
              <a:t>Please read the judging guidelines that are available from</a:t>
            </a:r>
            <a:r>
              <a:rPr lang="en-GB" sz="1400" dirty="0"/>
              <a:t>: </a:t>
            </a:r>
            <a:r>
              <a:rPr lang="en-GB" sz="1400" dirty="0">
                <a:solidFill>
                  <a:srgbClr val="FF0000"/>
                </a:solidFill>
                <a:hlinkClick r:id="rId4"/>
              </a:rPr>
              <a:t>http://www.bigchallenge.info/#!</a:t>
            </a:r>
            <a:r>
              <a:rPr lang="en-GB" sz="1400" dirty="0" smtClean="0">
                <a:solidFill>
                  <a:srgbClr val="FF0000"/>
                </a:solidFill>
                <a:hlinkClick r:id="rId4"/>
              </a:rPr>
              <a:t>participants/c12w1</a:t>
            </a:r>
            <a:endParaRPr lang="en-GB" sz="1400" dirty="0" smtClean="0">
              <a:solidFill>
                <a:srgbClr val="FF0000"/>
              </a:solidFill>
            </a:endParaRPr>
          </a:p>
          <a:p>
            <a:pPr marL="285750" indent="-285750">
              <a:buFont typeface="Arial" panose="020B0604020202020204" pitchFamily="34" charset="0"/>
              <a:buChar char="•"/>
            </a:pPr>
            <a:r>
              <a:rPr lang="en-GB" sz="1400" dirty="0" smtClean="0"/>
              <a:t>Please insert photographs and descriptions where prompted. These photographs will be used in your case study so please choose wisely.  You may need to re-size photos</a:t>
            </a:r>
            <a:r>
              <a:rPr lang="en-GB" sz="1400" dirty="0"/>
              <a:t> </a:t>
            </a:r>
            <a:r>
              <a:rPr lang="en-GB" sz="1400" dirty="0" smtClean="0"/>
              <a:t>so they fit the template. All images </a:t>
            </a:r>
            <a:r>
              <a:rPr lang="en-GB" sz="1400" dirty="0"/>
              <a:t>must print up to </a:t>
            </a:r>
            <a:r>
              <a:rPr lang="en-GB" sz="1400" dirty="0" smtClean="0"/>
              <a:t>A4 and be a </a:t>
            </a:r>
            <a:r>
              <a:rPr lang="en-GB" sz="1400" dirty="0"/>
              <a:t>high-res JPEG file (300dpi+). </a:t>
            </a:r>
            <a:r>
              <a:rPr lang="en-GB" sz="1400" dirty="0" smtClean="0"/>
              <a:t>Please ensure all images are credited correctly with </a:t>
            </a:r>
            <a:r>
              <a:rPr lang="en-GB" sz="1400" dirty="0"/>
              <a:t>the name of the photographer/artist/company to </a:t>
            </a:r>
            <a:r>
              <a:rPr lang="en-GB" sz="1400" dirty="0" smtClean="0"/>
              <a:t>be used in </a:t>
            </a:r>
            <a:r>
              <a:rPr lang="en-GB" sz="1400" dirty="0"/>
              <a:t>any publicity. </a:t>
            </a:r>
            <a:r>
              <a:rPr lang="en-GB" sz="1400" dirty="0" smtClean="0"/>
              <a:t>We assume that all images supplied have the owner’s permission to be used implied. Where not the case please state and clearly identify the photos  referred to.</a:t>
            </a:r>
            <a:endParaRPr lang="en-GB" sz="1400" dirty="0"/>
          </a:p>
          <a:p>
            <a:pPr marL="285750" indent="-285750">
              <a:buFont typeface="Arial" panose="020B0604020202020204" pitchFamily="34" charset="0"/>
              <a:buChar char="•"/>
            </a:pPr>
            <a:r>
              <a:rPr lang="en-GB" sz="1400" dirty="0" smtClean="0"/>
              <a:t>If copying in your answers from Word please </a:t>
            </a:r>
            <a:r>
              <a:rPr lang="en-GB" sz="1400" dirty="0"/>
              <a:t>use font Myriad Pro (size 11</a:t>
            </a:r>
            <a:r>
              <a:rPr lang="en-GB" sz="1400" dirty="0" smtClean="0"/>
              <a:t>)</a:t>
            </a:r>
          </a:p>
          <a:p>
            <a:pPr marL="285750" indent="-285750">
              <a:buFont typeface="Arial" panose="020B0604020202020204" pitchFamily="34" charset="0"/>
              <a:buChar char="•"/>
            </a:pPr>
            <a:r>
              <a:rPr lang="en-GB" sz="1400" dirty="0" smtClean="0"/>
              <a:t>When sending files back to us please try and keep the total file size below 8mb. If it is larger we suggest using a free service like </a:t>
            </a:r>
            <a:r>
              <a:rPr lang="en-GB" sz="1400" dirty="0" err="1" smtClean="0"/>
              <a:t>wetransfer</a:t>
            </a:r>
            <a:r>
              <a:rPr lang="en-GB" sz="1400" dirty="0" smtClean="0"/>
              <a:t>. (</a:t>
            </a:r>
            <a:r>
              <a:rPr lang="en-GB" sz="1400" dirty="0">
                <a:hlinkClick r:id="rId5"/>
              </a:rPr>
              <a:t>https://www.wetransfer.com</a:t>
            </a:r>
            <a:r>
              <a:rPr lang="en-GB" sz="1400" dirty="0" smtClean="0">
                <a:hlinkClick r:id="rId5"/>
              </a:rPr>
              <a:t>/</a:t>
            </a:r>
            <a:r>
              <a:rPr lang="en-GB" sz="1400" dirty="0" smtClean="0"/>
              <a:t>) </a:t>
            </a:r>
          </a:p>
          <a:p>
            <a:pPr marL="285750" indent="-285750">
              <a:buFont typeface="Arial" panose="020B0604020202020204" pitchFamily="34" charset="0"/>
              <a:buChar char="•"/>
            </a:pPr>
            <a:r>
              <a:rPr lang="en-GB" sz="1400" dirty="0" smtClean="0"/>
              <a:t>Email completed submissions to Suzanne Simmons (</a:t>
            </a:r>
            <a:r>
              <a:rPr lang="en-GB" sz="1400" dirty="0" smtClean="0">
                <a:hlinkClick r:id="rId6"/>
              </a:rPr>
              <a:t>suzanne.simmons@ciria.org</a:t>
            </a:r>
            <a:r>
              <a:rPr lang="en-GB" sz="1400" dirty="0" smtClean="0"/>
              <a:t>)</a:t>
            </a:r>
            <a:endParaRPr lang="en-GB" sz="1400" dirty="0"/>
          </a:p>
          <a:p>
            <a:endParaRPr lang="en-GB" sz="1400" dirty="0"/>
          </a:p>
          <a:p>
            <a:endParaRPr lang="en-GB" dirty="0"/>
          </a:p>
        </p:txBody>
      </p:sp>
    </p:spTree>
    <p:extLst>
      <p:ext uri="{BB962C8B-B14F-4D97-AF65-F5344CB8AC3E}">
        <p14:creationId xmlns:p14="http://schemas.microsoft.com/office/powerpoint/2010/main" val="3852441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8" descr="R:\Proposals\PROPS 2901-3000\P2958 - BIG Challenge\1. BIG challenge\2015\BIG Logos\CIRIA_16032015 lar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8696" y="314515"/>
            <a:ext cx="2182091" cy="515389"/>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p:cNvSpPr/>
          <p:nvPr/>
        </p:nvSpPr>
        <p:spPr>
          <a:xfrm>
            <a:off x="770477" y="6519805"/>
            <a:ext cx="8365046" cy="600164"/>
          </a:xfrm>
          <a:prstGeom prst="rect">
            <a:avLst/>
          </a:prstGeom>
        </p:spPr>
        <p:txBody>
          <a:bodyPr wrap="square">
            <a:spAutoFit/>
          </a:bodyPr>
          <a:lstStyle/>
          <a:p>
            <a:pPr algn="r"/>
            <a:r>
              <a:rPr lang="en-GB" sz="1100" dirty="0" smtClean="0">
                <a:solidFill>
                  <a:srgbClr val="B2B5BE"/>
                </a:solidFill>
                <a:latin typeface="Myriad Pro" pitchFamily="34" charset="0"/>
              </a:rPr>
              <a:t>www.bigchallenge.info | enquiries@ciria.org</a:t>
            </a:r>
          </a:p>
          <a:p>
            <a:endParaRPr lang="en-GB" sz="1100" dirty="0" smtClean="0">
              <a:solidFill>
                <a:srgbClr val="5F6472"/>
              </a:solidFill>
              <a:latin typeface="Myriad Pro" pitchFamily="34" charset="0"/>
            </a:endParaRPr>
          </a:p>
          <a:p>
            <a:endParaRPr lang="en-GB" sz="1100" dirty="0">
              <a:solidFill>
                <a:srgbClr val="0096DB"/>
              </a:solidFill>
              <a:latin typeface="Myriad Pro" pitchFamily="34" charset="0"/>
            </a:endParaRPr>
          </a:p>
        </p:txBody>
      </p:sp>
      <p:sp>
        <p:nvSpPr>
          <p:cNvPr id="5" name="Rectangle 4"/>
          <p:cNvSpPr/>
          <p:nvPr/>
        </p:nvSpPr>
        <p:spPr>
          <a:xfrm>
            <a:off x="663550" y="1272210"/>
            <a:ext cx="8607237" cy="702945"/>
          </a:xfrm>
          <a:prstGeom prst="rect">
            <a:avLst/>
          </a:prstGeom>
          <a:solidFill>
            <a:srgbClr val="5F6472">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688528" y="1490407"/>
            <a:ext cx="8384277" cy="276999"/>
          </a:xfrm>
          <a:prstGeom prst="rect">
            <a:avLst/>
          </a:prstGeom>
        </p:spPr>
        <p:txBody>
          <a:bodyPr wrap="square">
            <a:spAutoFit/>
          </a:bodyPr>
          <a:lstStyle/>
          <a:p>
            <a:r>
              <a:rPr lang="en-GB" sz="1200" dirty="0" smtClean="0">
                <a:solidFill>
                  <a:srgbClr val="5F6472"/>
                </a:solidFill>
                <a:latin typeface="Arial Black" panose="020B0A04020102020204" pitchFamily="34" charset="0"/>
              </a:rPr>
              <a:t>(INSERT PROJECT LOCATION - TOWN/CITY/COUNTRY)</a:t>
            </a:r>
            <a:endParaRPr lang="en-GB" sz="1200" dirty="0">
              <a:solidFill>
                <a:srgbClr val="5F6472"/>
              </a:solidFill>
              <a:latin typeface="Arial Black" panose="020B0A04020102020204" pitchFamily="34" charset="0"/>
            </a:endParaRPr>
          </a:p>
        </p:txBody>
      </p:sp>
      <p:sp>
        <p:nvSpPr>
          <p:cNvPr id="8" name="Rectangle 7"/>
          <p:cNvSpPr/>
          <p:nvPr/>
        </p:nvSpPr>
        <p:spPr>
          <a:xfrm>
            <a:off x="688527" y="1712270"/>
            <a:ext cx="8365261" cy="276999"/>
          </a:xfrm>
          <a:prstGeom prst="rect">
            <a:avLst/>
          </a:prstGeom>
        </p:spPr>
        <p:txBody>
          <a:bodyPr wrap="square">
            <a:spAutoFit/>
          </a:bodyPr>
          <a:lstStyle/>
          <a:p>
            <a:r>
              <a:rPr lang="en-GB" sz="1200" b="1" dirty="0" smtClean="0">
                <a:solidFill>
                  <a:srgbClr val="5F6472"/>
                </a:solidFill>
                <a:latin typeface="Myriad Pro" pitchFamily="34" charset="0"/>
              </a:rPr>
              <a:t>(INSERT ORGANISATION/S NAMES)</a:t>
            </a:r>
            <a:endParaRPr lang="en-GB" sz="1200" b="1" dirty="0">
              <a:solidFill>
                <a:srgbClr val="5F6472"/>
              </a:solidFill>
              <a:latin typeface="Myriad Pro"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8526" y="314515"/>
            <a:ext cx="863600" cy="863600"/>
          </a:xfrm>
          <a:prstGeom prst="rect">
            <a:avLst/>
          </a:prstGeom>
        </p:spPr>
      </p:pic>
      <p:sp>
        <p:nvSpPr>
          <p:cNvPr id="13" name="Rectangle 12"/>
          <p:cNvSpPr/>
          <p:nvPr/>
        </p:nvSpPr>
        <p:spPr>
          <a:xfrm>
            <a:off x="656172" y="2302310"/>
            <a:ext cx="2829541" cy="3647152"/>
          </a:xfrm>
          <a:prstGeom prst="rect">
            <a:avLst/>
          </a:prstGeom>
        </p:spPr>
        <p:txBody>
          <a:bodyPr wrap="square">
            <a:spAutoFit/>
          </a:bodyPr>
          <a:lstStyle/>
          <a:p>
            <a:endParaRPr lang="en-GB" sz="1100" dirty="0">
              <a:solidFill>
                <a:srgbClr val="0096DB"/>
              </a:solidFill>
              <a:latin typeface="Myriad Pro" pitchFamily="34" charset="0"/>
            </a:endParaRPr>
          </a:p>
          <a:p>
            <a:r>
              <a:rPr lang="en-GB" sz="1100" b="1" dirty="0" smtClean="0">
                <a:solidFill>
                  <a:srgbClr val="0096DB"/>
                </a:solidFill>
                <a:latin typeface="Myriad Pro" pitchFamily="34" charset="0"/>
              </a:rPr>
              <a:t>Project overview </a:t>
            </a:r>
          </a:p>
          <a:p>
            <a:endParaRPr lang="en-GB" sz="1100" b="1" dirty="0">
              <a:solidFill>
                <a:srgbClr val="0096DB"/>
              </a:solidFill>
              <a:latin typeface="Myriad Pro" pitchFamily="34" charset="0"/>
            </a:endParaRPr>
          </a:p>
          <a:p>
            <a:r>
              <a:rPr lang="en-GB" sz="1100" dirty="0" smtClean="0">
                <a:solidFill>
                  <a:srgbClr val="5F6472"/>
                </a:solidFill>
                <a:latin typeface="Myriad Pro" pitchFamily="34" charset="0"/>
              </a:rPr>
              <a:t>(MAXIMUM </a:t>
            </a:r>
            <a:r>
              <a:rPr lang="en-GB" sz="1100" dirty="0">
                <a:solidFill>
                  <a:srgbClr val="5F6472"/>
                </a:solidFill>
                <a:latin typeface="Myriad Pro" pitchFamily="34" charset="0"/>
              </a:rPr>
              <a:t>150 </a:t>
            </a:r>
            <a:r>
              <a:rPr lang="en-GB" sz="1100" dirty="0" smtClean="0">
                <a:solidFill>
                  <a:srgbClr val="5F6472"/>
                </a:solidFill>
                <a:latin typeface="Myriad Pro" pitchFamily="34" charset="0"/>
              </a:rPr>
              <a:t>WORDS)</a:t>
            </a:r>
            <a:endParaRPr lang="en-GB" sz="1100" dirty="0">
              <a:solidFill>
                <a:srgbClr val="5F6472"/>
              </a:solidFill>
              <a:latin typeface="Myriad Pro" pitchFamily="34" charset="0"/>
            </a:endParaRPr>
          </a:p>
          <a:p>
            <a:endParaRPr lang="en-GB" sz="1100" dirty="0" smtClean="0">
              <a:solidFill>
                <a:srgbClr val="5F6472"/>
              </a:solidFill>
              <a:latin typeface="Myriad Pro" pitchFamily="34" charset="0"/>
            </a:endParaRPr>
          </a:p>
          <a:p>
            <a:r>
              <a:rPr lang="en-GB" sz="1100" dirty="0" smtClean="0">
                <a:solidFill>
                  <a:srgbClr val="5F6472"/>
                </a:solidFill>
                <a:latin typeface="Myriad Pro" pitchFamily="34" charset="0"/>
              </a:rPr>
              <a:t>(Please provide a brief description of the project, context and programme. In your response state the following: How many people were involved? What was the area? What was the cost? Is it located in an urban, suburban or rural setting? Is it a building, civil or infrastructure project) </a:t>
            </a:r>
          </a:p>
          <a:p>
            <a:endParaRPr lang="en-GB" sz="1100" dirty="0" smtClean="0">
              <a:solidFill>
                <a:srgbClr val="5F6472"/>
              </a:solidFill>
              <a:latin typeface="Myriad Pro" pitchFamily="34" charset="0"/>
            </a:endParaRPr>
          </a:p>
          <a:p>
            <a:endParaRPr lang="en-GB" sz="1100" dirty="0">
              <a:solidFill>
                <a:srgbClr val="5F6472"/>
              </a:solidFill>
              <a:latin typeface="Myriad Pro" pitchFamily="34" charset="0"/>
            </a:endParaRPr>
          </a:p>
          <a:p>
            <a:r>
              <a:rPr lang="en-GB" sz="1100" b="1" dirty="0">
                <a:solidFill>
                  <a:srgbClr val="0096DB"/>
                </a:solidFill>
                <a:latin typeface="Myriad Pro" pitchFamily="34" charset="0"/>
              </a:rPr>
              <a:t>What were the biodiversity conditions on site, prior to the enhancement</a:t>
            </a:r>
            <a:r>
              <a:rPr lang="en-GB" sz="1100" b="1" dirty="0" smtClean="0">
                <a:solidFill>
                  <a:srgbClr val="0096DB"/>
                </a:solidFill>
                <a:latin typeface="Myriad Pro" pitchFamily="34" charset="0"/>
              </a:rPr>
              <a:t>?</a:t>
            </a:r>
          </a:p>
          <a:p>
            <a:endParaRPr lang="en-GB" sz="1100" dirty="0" smtClean="0">
              <a:solidFill>
                <a:srgbClr val="5F6472"/>
              </a:solidFill>
              <a:latin typeface="Myriad Pro" pitchFamily="34" charset="0"/>
            </a:endParaRPr>
          </a:p>
          <a:p>
            <a:r>
              <a:rPr lang="en-GB" sz="1100" dirty="0" smtClean="0">
                <a:solidFill>
                  <a:srgbClr val="5F6472"/>
                </a:solidFill>
                <a:latin typeface="Myriad Pro" pitchFamily="34" charset="0"/>
              </a:rPr>
              <a:t>(</a:t>
            </a:r>
            <a:r>
              <a:rPr lang="en-GB" sz="1100" dirty="0">
                <a:solidFill>
                  <a:srgbClr val="5F6472"/>
                </a:solidFill>
                <a:latin typeface="Myriad Pro" pitchFamily="34" charset="0"/>
              </a:rPr>
              <a:t>MAXIMUM 50 WORDS)</a:t>
            </a:r>
          </a:p>
          <a:p>
            <a:endParaRPr lang="en-GB" sz="1100" dirty="0">
              <a:solidFill>
                <a:srgbClr val="0096DB"/>
              </a:solidFill>
              <a:latin typeface="Myriad Pro" pitchFamily="34" charset="0"/>
            </a:endParaRPr>
          </a:p>
          <a:p>
            <a:endParaRPr lang="en-GB" sz="1100" dirty="0">
              <a:solidFill>
                <a:srgbClr val="5F6472"/>
              </a:solidFill>
              <a:latin typeface="Myriad Pro" pitchFamily="34" charset="0"/>
            </a:endParaRPr>
          </a:p>
          <a:p>
            <a:endParaRPr lang="en-GB" sz="1100" dirty="0">
              <a:solidFill>
                <a:srgbClr val="0096DB"/>
              </a:solidFill>
              <a:latin typeface="Myriad Pro" pitchFamily="34" charset="0"/>
            </a:endParaRPr>
          </a:p>
        </p:txBody>
      </p:sp>
      <p:cxnSp>
        <p:nvCxnSpPr>
          <p:cNvPr id="31" name="Straight Connector 30"/>
          <p:cNvCxnSpPr/>
          <p:nvPr/>
        </p:nvCxnSpPr>
        <p:spPr>
          <a:xfrm>
            <a:off x="820904" y="6519805"/>
            <a:ext cx="8264192" cy="0"/>
          </a:xfrm>
          <a:prstGeom prst="line">
            <a:avLst/>
          </a:prstGeom>
          <a:ln w="12700">
            <a:solidFill>
              <a:srgbClr val="5F6472">
                <a:alpha val="27059"/>
              </a:srgbClr>
            </a:solidFill>
            <a:prstDash val="sysDot"/>
          </a:ln>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3485714" y="2455503"/>
            <a:ext cx="5731759" cy="2292935"/>
            <a:chOff x="2352001" y="3384189"/>
            <a:chExt cx="3968141" cy="3312018"/>
          </a:xfrm>
        </p:grpSpPr>
        <p:sp>
          <p:nvSpPr>
            <p:cNvPr id="18" name="Rectangle 17"/>
            <p:cNvSpPr/>
            <p:nvPr/>
          </p:nvSpPr>
          <p:spPr>
            <a:xfrm>
              <a:off x="2352001" y="3384189"/>
              <a:ext cx="1863292" cy="3312018"/>
            </a:xfrm>
            <a:prstGeom prst="rect">
              <a:avLst/>
            </a:prstGeom>
          </p:spPr>
          <p:txBody>
            <a:bodyPr wrap="square">
              <a:spAutoFit/>
            </a:bodyPr>
            <a:lstStyle/>
            <a:p>
              <a:r>
                <a:rPr lang="en-GB" sz="1100" b="1" dirty="0" smtClean="0">
                  <a:solidFill>
                    <a:srgbClr val="0096DB"/>
                  </a:solidFill>
                  <a:latin typeface="Myriad Pro" pitchFamily="34" charset="0"/>
                </a:rPr>
                <a:t>Were </a:t>
              </a:r>
              <a:r>
                <a:rPr lang="en-GB" sz="1100" b="1" dirty="0">
                  <a:solidFill>
                    <a:srgbClr val="0096DB"/>
                  </a:solidFill>
                  <a:latin typeface="Myriad Pro" pitchFamily="34" charset="0"/>
                </a:rPr>
                <a:t>there any specific </a:t>
              </a:r>
              <a:r>
                <a:rPr lang="en-GB" sz="1100" b="1" dirty="0" smtClean="0">
                  <a:solidFill>
                    <a:srgbClr val="0096DB"/>
                  </a:solidFill>
                  <a:latin typeface="Myriad Pro" pitchFamily="34" charset="0"/>
                </a:rPr>
                <a:t>reasons </a:t>
              </a:r>
              <a:r>
                <a:rPr lang="en-GB" sz="1100" b="1" dirty="0">
                  <a:solidFill>
                    <a:srgbClr val="0096DB"/>
                  </a:solidFill>
                  <a:latin typeface="Myriad Pro" pitchFamily="34" charset="0"/>
                </a:rPr>
                <a:t>that led </a:t>
              </a:r>
              <a:r>
                <a:rPr lang="en-GB" sz="1100" b="1" dirty="0" smtClean="0">
                  <a:solidFill>
                    <a:srgbClr val="0096DB"/>
                  </a:solidFill>
                  <a:latin typeface="Myriad Pro" pitchFamily="34" charset="0"/>
                </a:rPr>
                <a:t>to this project?</a:t>
              </a:r>
            </a:p>
            <a:p>
              <a:endParaRPr lang="en-GB" sz="1100" dirty="0">
                <a:solidFill>
                  <a:srgbClr val="5F6472"/>
                </a:solidFill>
                <a:latin typeface="Myriad Pro" pitchFamily="34" charset="0"/>
              </a:endParaRPr>
            </a:p>
            <a:p>
              <a:r>
                <a:rPr lang="en-GB" sz="1100" dirty="0" smtClean="0">
                  <a:solidFill>
                    <a:srgbClr val="5F6472"/>
                  </a:solidFill>
                  <a:latin typeface="Myriad Pro" pitchFamily="34" charset="0"/>
                </a:rPr>
                <a:t>(In your response, please consider the following: response to BIG Biodiversity Challenge,  BREEAM, mitigation, discharging a planning condition, biodiversity offsetting or other)</a:t>
              </a:r>
            </a:p>
            <a:p>
              <a:endParaRPr lang="en-GB" sz="1100" dirty="0">
                <a:solidFill>
                  <a:srgbClr val="5F6472"/>
                </a:solidFill>
                <a:latin typeface="Myriad Pro" pitchFamily="34" charset="0"/>
              </a:endParaRPr>
            </a:p>
            <a:p>
              <a:r>
                <a:rPr lang="en-GB" sz="1100" dirty="0" smtClean="0">
                  <a:solidFill>
                    <a:srgbClr val="5F6472"/>
                  </a:solidFill>
                  <a:latin typeface="Myriad Pro" pitchFamily="34" charset="0"/>
                </a:rPr>
                <a:t>(MAXIMUM 100 WORDS)</a:t>
              </a:r>
            </a:p>
            <a:p>
              <a:endParaRPr lang="en-GB" sz="1100" dirty="0">
                <a:solidFill>
                  <a:srgbClr val="5F6472"/>
                </a:solidFill>
                <a:latin typeface="Myriad Pro" pitchFamily="34" charset="0"/>
              </a:endParaRPr>
            </a:p>
            <a:p>
              <a:endParaRPr lang="en-GB" sz="1100" dirty="0">
                <a:solidFill>
                  <a:srgbClr val="5F6472"/>
                </a:solidFill>
                <a:latin typeface="Myriad Pro" pitchFamily="34" charset="0"/>
              </a:endParaRPr>
            </a:p>
            <a:p>
              <a:endParaRPr lang="en-GB" sz="1100" dirty="0">
                <a:solidFill>
                  <a:srgbClr val="5F6472"/>
                </a:solidFill>
                <a:latin typeface="Myriad Pro" pitchFamily="34" charset="0"/>
              </a:endParaRPr>
            </a:p>
          </p:txBody>
        </p:sp>
        <p:sp>
          <p:nvSpPr>
            <p:cNvPr id="20" name="Rectangle 19"/>
            <p:cNvSpPr/>
            <p:nvPr/>
          </p:nvSpPr>
          <p:spPr>
            <a:xfrm>
              <a:off x="4375926" y="5294408"/>
              <a:ext cx="1944216" cy="1355928"/>
            </a:xfrm>
            <a:prstGeom prst="rect">
              <a:avLst/>
            </a:prstGeom>
          </p:spPr>
          <p:txBody>
            <a:bodyPr wrap="square">
              <a:spAutoFit/>
            </a:bodyPr>
            <a:lstStyle/>
            <a:p>
              <a:endParaRPr lang="en-GB" sz="1100" dirty="0" smtClean="0">
                <a:solidFill>
                  <a:srgbClr val="0096DB"/>
                </a:solidFill>
                <a:latin typeface="Myriad Pro" pitchFamily="34" charset="0"/>
              </a:endParaRPr>
            </a:p>
            <a:p>
              <a:endParaRPr lang="en-GB" sz="1100" dirty="0">
                <a:solidFill>
                  <a:srgbClr val="0096DB"/>
                </a:solidFill>
                <a:latin typeface="Myriad Pro" pitchFamily="34" charset="0"/>
              </a:endParaRPr>
            </a:p>
            <a:p>
              <a:endParaRPr lang="en-GB" sz="1100" dirty="0" smtClean="0">
                <a:solidFill>
                  <a:srgbClr val="0096DB"/>
                </a:solidFill>
                <a:latin typeface="Myriad Pro" pitchFamily="34" charset="0"/>
              </a:endParaRPr>
            </a:p>
            <a:p>
              <a:endParaRPr lang="en-GB" sz="1100" dirty="0">
                <a:solidFill>
                  <a:srgbClr val="0096DB"/>
                </a:solidFill>
                <a:latin typeface="Myriad Pro" pitchFamily="34" charset="0"/>
              </a:endParaRPr>
            </a:p>
            <a:p>
              <a:endParaRPr lang="en-GB" sz="1100" dirty="0">
                <a:solidFill>
                  <a:srgbClr val="0096DB"/>
                </a:solidFill>
                <a:latin typeface="Myriad Pro" pitchFamily="34" charset="0"/>
              </a:endParaRPr>
            </a:p>
          </p:txBody>
        </p:sp>
      </p:grpSp>
      <p:sp>
        <p:nvSpPr>
          <p:cNvPr id="29" name="Rectangle 28"/>
          <p:cNvSpPr/>
          <p:nvPr/>
        </p:nvSpPr>
        <p:spPr>
          <a:xfrm>
            <a:off x="6266491" y="5077618"/>
            <a:ext cx="3093651" cy="257058"/>
          </a:xfrm>
          <a:prstGeom prst="rect">
            <a:avLst/>
          </a:prstGeom>
        </p:spPr>
        <p:txBody>
          <a:bodyPr wrap="square">
            <a:spAutoFit/>
          </a:bodyPr>
          <a:lstStyle/>
          <a:p>
            <a:pPr>
              <a:lnSpc>
                <a:spcPct val="115000"/>
              </a:lnSpc>
              <a:spcAft>
                <a:spcPts val="1000"/>
              </a:spcAft>
            </a:pPr>
            <a:r>
              <a:rPr lang="en-GB" sz="1000" i="1" dirty="0" smtClean="0">
                <a:solidFill>
                  <a:srgbClr val="5F6472"/>
                </a:solidFill>
                <a:latin typeface="Myriad Pro" pitchFamily="34" charset="0"/>
              </a:rPr>
              <a:t>Photo Description:</a:t>
            </a:r>
            <a:endParaRPr lang="en-GB" sz="1000" dirty="0">
              <a:latin typeface="Myriad Pro" pitchFamily="34" charset="0"/>
              <a:ea typeface="Calibri"/>
              <a:cs typeface="Times New Roman"/>
            </a:endParaRPr>
          </a:p>
        </p:txBody>
      </p:sp>
      <p:sp>
        <p:nvSpPr>
          <p:cNvPr id="17" name="Rectangle 16"/>
          <p:cNvSpPr/>
          <p:nvPr/>
        </p:nvSpPr>
        <p:spPr>
          <a:xfrm>
            <a:off x="688528" y="1272210"/>
            <a:ext cx="8396570" cy="276999"/>
          </a:xfrm>
          <a:prstGeom prst="rect">
            <a:avLst/>
          </a:prstGeom>
        </p:spPr>
        <p:txBody>
          <a:bodyPr wrap="square">
            <a:spAutoFit/>
          </a:bodyPr>
          <a:lstStyle/>
          <a:p>
            <a:r>
              <a:rPr lang="en-GB" sz="1200" dirty="0" smtClean="0">
                <a:solidFill>
                  <a:srgbClr val="5F6472"/>
                </a:solidFill>
                <a:latin typeface="Arial Black" panose="020B0A04020102020204" pitchFamily="34" charset="0"/>
              </a:rPr>
              <a:t>(INSERT PROJECT NAME)</a:t>
            </a:r>
            <a:endParaRPr lang="en-GB" sz="1200" dirty="0">
              <a:solidFill>
                <a:srgbClr val="5F6472"/>
              </a:solidFill>
              <a:latin typeface="Arial Black" panose="020B0A04020102020204" pitchFamily="34" charset="0"/>
            </a:endParaRPr>
          </a:p>
        </p:txBody>
      </p:sp>
      <p:sp>
        <p:nvSpPr>
          <p:cNvPr id="11" name="TextBox 10"/>
          <p:cNvSpPr txBox="1"/>
          <p:nvPr/>
        </p:nvSpPr>
        <p:spPr>
          <a:xfrm>
            <a:off x="6825208" y="3065004"/>
            <a:ext cx="3432381" cy="369332"/>
          </a:xfrm>
          <a:prstGeom prst="rect">
            <a:avLst/>
          </a:prstGeom>
          <a:noFill/>
        </p:spPr>
        <p:txBody>
          <a:bodyPr wrap="square" rtlCol="0">
            <a:spAutoFit/>
          </a:bodyPr>
          <a:lstStyle/>
          <a:p>
            <a:r>
              <a:rPr lang="en-GB" dirty="0" smtClean="0">
                <a:solidFill>
                  <a:schemeClr val="bg1"/>
                </a:solidFill>
                <a:latin typeface="Myriad Pro" pitchFamily="34" charset="0"/>
              </a:rPr>
              <a:t>Insert photo 1</a:t>
            </a:r>
            <a:endParaRPr lang="en-GB" dirty="0">
              <a:solidFill>
                <a:schemeClr val="bg1"/>
              </a:solidFill>
              <a:latin typeface="Myriad Pro" pitchFamily="34" charset="0"/>
            </a:endParaRPr>
          </a:p>
        </p:txBody>
      </p:sp>
      <p:sp>
        <p:nvSpPr>
          <p:cNvPr id="21" name="Rectangle 20"/>
          <p:cNvSpPr/>
          <p:nvPr/>
        </p:nvSpPr>
        <p:spPr>
          <a:xfrm>
            <a:off x="6293473" y="2455503"/>
            <a:ext cx="3066669" cy="25369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p:cNvSpPr txBox="1"/>
          <p:nvPr/>
        </p:nvSpPr>
        <p:spPr>
          <a:xfrm>
            <a:off x="6963964" y="3517332"/>
            <a:ext cx="1951521" cy="369332"/>
          </a:xfrm>
          <a:prstGeom prst="rect">
            <a:avLst/>
          </a:prstGeom>
          <a:noFill/>
        </p:spPr>
        <p:txBody>
          <a:bodyPr wrap="square" rtlCol="0">
            <a:spAutoFit/>
          </a:bodyPr>
          <a:lstStyle/>
          <a:p>
            <a:r>
              <a:rPr lang="en-GB" dirty="0" smtClean="0">
                <a:solidFill>
                  <a:schemeClr val="bg1"/>
                </a:solidFill>
                <a:latin typeface="Myriad Pro" pitchFamily="34" charset="0"/>
              </a:rPr>
              <a:t>Insert photo 1</a:t>
            </a:r>
            <a:endParaRPr lang="en-GB" dirty="0">
              <a:solidFill>
                <a:schemeClr val="bg1"/>
              </a:solidFill>
              <a:latin typeface="Myriad Pro" pitchFamily="34" charset="0"/>
            </a:endParaRPr>
          </a:p>
        </p:txBody>
      </p:sp>
      <p:sp>
        <p:nvSpPr>
          <p:cNvPr id="2" name="TextBox 1"/>
          <p:cNvSpPr txBox="1"/>
          <p:nvPr/>
        </p:nvSpPr>
        <p:spPr>
          <a:xfrm>
            <a:off x="674142" y="1989269"/>
            <a:ext cx="5356232" cy="261610"/>
          </a:xfrm>
          <a:prstGeom prst="rect">
            <a:avLst/>
          </a:prstGeom>
          <a:noFill/>
        </p:spPr>
        <p:txBody>
          <a:bodyPr wrap="square" rtlCol="0">
            <a:spAutoFit/>
          </a:bodyPr>
          <a:lstStyle/>
          <a:p>
            <a:r>
              <a:rPr lang="en-GB" sz="1100" b="1" dirty="0">
                <a:solidFill>
                  <a:srgbClr val="0096DB"/>
                </a:solidFill>
                <a:latin typeface="Myriad Pro" pitchFamily="34" charset="0"/>
              </a:rPr>
              <a:t>BIG Biodiversity Challenge </a:t>
            </a:r>
            <a:r>
              <a:rPr lang="en-GB" sz="1100" b="1" dirty="0" smtClean="0">
                <a:solidFill>
                  <a:srgbClr val="0096DB"/>
                </a:solidFill>
                <a:latin typeface="Myriad Pro" pitchFamily="34" charset="0"/>
              </a:rPr>
              <a:t>Award </a:t>
            </a:r>
            <a:r>
              <a:rPr lang="en-GB" sz="1100" b="1" dirty="0">
                <a:solidFill>
                  <a:srgbClr val="0096DB"/>
                </a:solidFill>
                <a:latin typeface="Myriad Pro" pitchFamily="34" charset="0"/>
              </a:rPr>
              <a:t>category</a:t>
            </a:r>
            <a:r>
              <a:rPr lang="en-GB" sz="1100" b="1" dirty="0" smtClean="0">
                <a:solidFill>
                  <a:srgbClr val="0096DB"/>
                </a:solidFill>
                <a:latin typeface="Myriad Pro" pitchFamily="34" charset="0"/>
              </a:rPr>
              <a:t>: </a:t>
            </a:r>
            <a:r>
              <a:rPr lang="en-GB" sz="1100" dirty="0" smtClean="0">
                <a:solidFill>
                  <a:srgbClr val="5F6472"/>
                </a:solidFill>
                <a:latin typeface="Myriad Pro" pitchFamily="34" charset="0"/>
              </a:rPr>
              <a:t> </a:t>
            </a:r>
            <a:endParaRPr lang="en-GB" sz="1100" b="1" dirty="0">
              <a:solidFill>
                <a:srgbClr val="0096DB"/>
              </a:solidFill>
              <a:latin typeface="Myriad Pro" pitchFamily="34" charset="0"/>
            </a:endParaRPr>
          </a:p>
        </p:txBody>
      </p:sp>
    </p:spTree>
    <p:extLst>
      <p:ext uri="{BB962C8B-B14F-4D97-AF65-F5344CB8AC3E}">
        <p14:creationId xmlns:p14="http://schemas.microsoft.com/office/powerpoint/2010/main" val="662191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770477" y="6519805"/>
            <a:ext cx="8365046" cy="600164"/>
          </a:xfrm>
          <a:prstGeom prst="rect">
            <a:avLst/>
          </a:prstGeom>
        </p:spPr>
        <p:txBody>
          <a:bodyPr wrap="square">
            <a:spAutoFit/>
          </a:bodyPr>
          <a:lstStyle/>
          <a:p>
            <a:pPr algn="r"/>
            <a:r>
              <a:rPr lang="en-GB" sz="1100" dirty="0" smtClean="0">
                <a:solidFill>
                  <a:srgbClr val="B2B5BE"/>
                </a:solidFill>
                <a:latin typeface="Myriad Pro" pitchFamily="34" charset="0"/>
              </a:rPr>
              <a:t>www.bigchallenge.info | enquiries@ciria.org</a:t>
            </a:r>
          </a:p>
          <a:p>
            <a:endParaRPr lang="en-GB" sz="1100" dirty="0" smtClean="0">
              <a:solidFill>
                <a:srgbClr val="5F6472"/>
              </a:solidFill>
              <a:latin typeface="Myriad Pro" pitchFamily="34" charset="0"/>
            </a:endParaRPr>
          </a:p>
          <a:p>
            <a:endParaRPr lang="en-GB" sz="1100" dirty="0">
              <a:solidFill>
                <a:srgbClr val="0096DB"/>
              </a:solidFill>
              <a:latin typeface="Myriad Pro" pitchFamily="34" charset="0"/>
            </a:endParaRPr>
          </a:p>
        </p:txBody>
      </p:sp>
      <p:cxnSp>
        <p:nvCxnSpPr>
          <p:cNvPr id="13" name="Straight Connector 12"/>
          <p:cNvCxnSpPr/>
          <p:nvPr/>
        </p:nvCxnSpPr>
        <p:spPr>
          <a:xfrm>
            <a:off x="820904" y="6519805"/>
            <a:ext cx="8264192" cy="0"/>
          </a:xfrm>
          <a:prstGeom prst="line">
            <a:avLst/>
          </a:prstGeom>
          <a:ln w="12700">
            <a:solidFill>
              <a:srgbClr val="5F6472">
                <a:alpha val="27059"/>
              </a:srgbClr>
            </a:solidFill>
            <a:prstDash val="sysDot"/>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59486" y="1425330"/>
            <a:ext cx="5085601" cy="1954381"/>
          </a:xfrm>
          <a:prstGeom prst="rect">
            <a:avLst/>
          </a:prstGeom>
        </p:spPr>
        <p:txBody>
          <a:bodyPr wrap="square">
            <a:spAutoFit/>
          </a:bodyPr>
          <a:lstStyle/>
          <a:p>
            <a:r>
              <a:rPr lang="en-GB" sz="1100" b="1" dirty="0">
                <a:solidFill>
                  <a:srgbClr val="0096DB"/>
                </a:solidFill>
                <a:latin typeface="Myriad Pro" pitchFamily="34" charset="0"/>
              </a:rPr>
              <a:t>What were the biodiversity measures taken?</a:t>
            </a:r>
          </a:p>
          <a:p>
            <a:r>
              <a:rPr lang="en-GB" sz="1100" dirty="0" smtClean="0">
                <a:solidFill>
                  <a:srgbClr val="5F6472"/>
                </a:solidFill>
                <a:latin typeface="Myriad Pro" pitchFamily="34" charset="0"/>
              </a:rPr>
              <a:t>(Please </a:t>
            </a:r>
            <a:r>
              <a:rPr lang="en-GB" sz="1100" dirty="0">
                <a:solidFill>
                  <a:srgbClr val="5F6472"/>
                </a:solidFill>
                <a:latin typeface="Myriad Pro" pitchFamily="34" charset="0"/>
              </a:rPr>
              <a:t>consider the </a:t>
            </a:r>
            <a:r>
              <a:rPr lang="en-GB" sz="1100" dirty="0" smtClean="0">
                <a:solidFill>
                  <a:srgbClr val="5F6472"/>
                </a:solidFill>
                <a:latin typeface="Myriad Pro" pitchFamily="34" charset="0"/>
              </a:rPr>
              <a:t>following: </a:t>
            </a:r>
            <a:r>
              <a:rPr lang="en-GB" sz="1100" dirty="0">
                <a:solidFill>
                  <a:srgbClr val="5F6472"/>
                </a:solidFill>
                <a:latin typeface="Myriad Pro" pitchFamily="34" charset="0"/>
              </a:rPr>
              <a:t>Is </a:t>
            </a:r>
            <a:r>
              <a:rPr lang="en-GB" sz="1100" dirty="0" smtClean="0">
                <a:solidFill>
                  <a:srgbClr val="5F6472"/>
                </a:solidFill>
                <a:latin typeface="Myriad Pro" pitchFamily="34" charset="0"/>
              </a:rPr>
              <a:t>the project </a:t>
            </a:r>
            <a:r>
              <a:rPr lang="en-GB" sz="1100" dirty="0">
                <a:solidFill>
                  <a:srgbClr val="5F6472"/>
                </a:solidFill>
                <a:latin typeface="Myriad Pro" pitchFamily="34" charset="0"/>
              </a:rPr>
              <a:t>replicable? Has long term management been considered? Is it innovative and </a:t>
            </a:r>
            <a:r>
              <a:rPr lang="en-GB" sz="1100" dirty="0" smtClean="0">
                <a:solidFill>
                  <a:srgbClr val="5F6472"/>
                </a:solidFill>
                <a:latin typeface="Myriad Pro" pitchFamily="34" charset="0"/>
              </a:rPr>
              <a:t>if so how? </a:t>
            </a:r>
            <a:r>
              <a:rPr lang="en-GB" sz="1100" dirty="0">
                <a:solidFill>
                  <a:srgbClr val="5F6472"/>
                </a:solidFill>
                <a:latin typeface="Myriad Pro" pitchFamily="34" charset="0"/>
              </a:rPr>
              <a:t>Have new areas of habitat been created? How ecologically valuable is the habitat created? Will the measures result in biodiversity net gain? What contribution did this initiative make towards the local Biodiversity Action Plan? Have you engaged with workers and staff in the implementation of biodiversity measures? Have you engaged with the local community? Did you reuse waste materials? Did staff and workers volunteer additional time? </a:t>
            </a:r>
            <a:r>
              <a:rPr lang="en-GB" sz="1100" dirty="0" smtClean="0">
                <a:solidFill>
                  <a:srgbClr val="5F6472"/>
                </a:solidFill>
                <a:latin typeface="Myriad Pro" pitchFamily="34" charset="0"/>
              </a:rPr>
              <a:t> )</a:t>
            </a:r>
          </a:p>
          <a:p>
            <a:endParaRPr lang="en-GB" sz="1100" dirty="0">
              <a:solidFill>
                <a:srgbClr val="5F6472"/>
              </a:solidFill>
              <a:latin typeface="Myriad Pro" pitchFamily="34" charset="0"/>
            </a:endParaRPr>
          </a:p>
          <a:p>
            <a:r>
              <a:rPr lang="en-GB" sz="1100" dirty="0" smtClean="0">
                <a:solidFill>
                  <a:srgbClr val="5F6472"/>
                </a:solidFill>
                <a:latin typeface="Myriad Pro" pitchFamily="34" charset="0"/>
              </a:rPr>
              <a:t>(MAXIMUM 300 WORDS)</a:t>
            </a:r>
            <a:endParaRPr lang="en-GB" sz="1100" dirty="0">
              <a:solidFill>
                <a:srgbClr val="5F6472"/>
              </a:solidFill>
              <a:latin typeface="Myriad Pro" pitchFamily="34" charset="0"/>
            </a:endParaRPr>
          </a:p>
        </p:txBody>
      </p:sp>
      <p:sp>
        <p:nvSpPr>
          <p:cNvPr id="23" name="Rectangle 22"/>
          <p:cNvSpPr/>
          <p:nvPr/>
        </p:nvSpPr>
        <p:spPr>
          <a:xfrm>
            <a:off x="5928455" y="3893659"/>
            <a:ext cx="3534733" cy="246221"/>
          </a:xfrm>
          <a:prstGeom prst="rect">
            <a:avLst/>
          </a:prstGeom>
        </p:spPr>
        <p:txBody>
          <a:bodyPr wrap="square">
            <a:spAutoFit/>
          </a:bodyPr>
          <a:lstStyle/>
          <a:p>
            <a:r>
              <a:rPr lang="en-GB" sz="1000" i="1" dirty="0" smtClean="0">
                <a:solidFill>
                  <a:srgbClr val="5F6472"/>
                </a:solidFill>
                <a:latin typeface="Myriad Pro" pitchFamily="34" charset="0"/>
              </a:rPr>
              <a:t>Photo </a:t>
            </a:r>
            <a:r>
              <a:rPr lang="en-GB" sz="1000" i="1" dirty="0">
                <a:solidFill>
                  <a:srgbClr val="5F6472"/>
                </a:solidFill>
                <a:latin typeface="Myriad Pro" pitchFamily="34" charset="0"/>
              </a:rPr>
              <a:t>Description</a:t>
            </a:r>
            <a:r>
              <a:rPr lang="en-GB" sz="1000" i="1" dirty="0" smtClean="0">
                <a:solidFill>
                  <a:srgbClr val="5F6472"/>
                </a:solidFill>
                <a:latin typeface="Myriad Pro" pitchFamily="34" charset="0"/>
              </a:rPr>
              <a:t>:</a:t>
            </a:r>
            <a:endParaRPr lang="en-GB" sz="1000" dirty="0">
              <a:latin typeface="Myriad Pro" pitchFamily="34" charset="0"/>
              <a:ea typeface="Calibri"/>
              <a:cs typeface="Times New Roman"/>
            </a:endParaRPr>
          </a:p>
        </p:txBody>
      </p:sp>
      <p:sp>
        <p:nvSpPr>
          <p:cNvPr id="22" name="Rectangle 21"/>
          <p:cNvSpPr/>
          <p:nvPr/>
        </p:nvSpPr>
        <p:spPr>
          <a:xfrm>
            <a:off x="5836770" y="4193347"/>
            <a:ext cx="3718101" cy="938719"/>
          </a:xfrm>
          <a:prstGeom prst="rect">
            <a:avLst/>
          </a:prstGeom>
        </p:spPr>
        <p:txBody>
          <a:bodyPr wrap="square">
            <a:spAutoFit/>
          </a:bodyPr>
          <a:lstStyle/>
          <a:p>
            <a:endParaRPr lang="en-GB" sz="1100" dirty="0" smtClean="0">
              <a:solidFill>
                <a:srgbClr val="0096DB"/>
              </a:solidFill>
              <a:latin typeface="Myriad Pro" pitchFamily="34" charset="0"/>
            </a:endParaRPr>
          </a:p>
          <a:p>
            <a:r>
              <a:rPr lang="en-GB" sz="1100" b="1" dirty="0" smtClean="0">
                <a:solidFill>
                  <a:srgbClr val="0096DB"/>
                </a:solidFill>
                <a:latin typeface="Myriad Pro" pitchFamily="34" charset="0"/>
              </a:rPr>
              <a:t>What </a:t>
            </a:r>
            <a:r>
              <a:rPr lang="en-GB" sz="1100" b="1" dirty="0">
                <a:solidFill>
                  <a:srgbClr val="0096DB"/>
                </a:solidFill>
                <a:latin typeface="Myriad Pro" pitchFamily="34" charset="0"/>
              </a:rPr>
              <a:t>were the biodiversity measures taken?</a:t>
            </a:r>
          </a:p>
          <a:p>
            <a:r>
              <a:rPr lang="en-GB" sz="1100" dirty="0" smtClean="0">
                <a:solidFill>
                  <a:srgbClr val="5F6472"/>
                </a:solidFill>
                <a:latin typeface="Myriad Pro" pitchFamily="34" charset="0"/>
              </a:rPr>
              <a:t>(Continue your response here:)</a:t>
            </a:r>
            <a:endParaRPr lang="en-GB" sz="1100" dirty="0">
              <a:solidFill>
                <a:srgbClr val="5F6472"/>
              </a:solidFill>
              <a:latin typeface="Myriad Pro" pitchFamily="34" charset="0"/>
            </a:endParaRPr>
          </a:p>
          <a:p>
            <a:endParaRPr lang="en-GB" sz="1100" dirty="0" smtClean="0">
              <a:solidFill>
                <a:srgbClr val="5F6472"/>
              </a:solidFill>
              <a:latin typeface="Myriad Pro" pitchFamily="34" charset="0"/>
            </a:endParaRPr>
          </a:p>
          <a:p>
            <a:endParaRPr lang="en-GB" sz="1100" dirty="0">
              <a:solidFill>
                <a:srgbClr val="5F6472"/>
              </a:solidFill>
              <a:latin typeface="Myriad Pro" pitchFamily="34" charset="0"/>
            </a:endParaRPr>
          </a:p>
        </p:txBody>
      </p:sp>
      <p:pic>
        <p:nvPicPr>
          <p:cNvPr id="16" name="Picture 8" descr="R:\Proposals\PROPS 2901-3000\P2958 - BIG Challenge\1. BIG challenge\2015\BIG Logos\CIRIA_16032015 lar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8696" y="248347"/>
            <a:ext cx="2182091" cy="51538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8526" y="314515"/>
            <a:ext cx="863600" cy="863600"/>
          </a:xfrm>
          <a:prstGeom prst="rect">
            <a:avLst/>
          </a:prstGeom>
        </p:spPr>
      </p:pic>
      <p:sp>
        <p:nvSpPr>
          <p:cNvPr id="24" name="Rectangle 23"/>
          <p:cNvSpPr/>
          <p:nvPr/>
        </p:nvSpPr>
        <p:spPr>
          <a:xfrm>
            <a:off x="5928455" y="1117185"/>
            <a:ext cx="3534733" cy="2732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6992743" y="2371261"/>
            <a:ext cx="1951521" cy="369332"/>
          </a:xfrm>
          <a:prstGeom prst="rect">
            <a:avLst/>
          </a:prstGeom>
          <a:noFill/>
        </p:spPr>
        <p:txBody>
          <a:bodyPr wrap="square" rtlCol="0">
            <a:spAutoFit/>
          </a:bodyPr>
          <a:lstStyle/>
          <a:p>
            <a:r>
              <a:rPr lang="en-GB" dirty="0" smtClean="0">
                <a:solidFill>
                  <a:schemeClr val="bg1"/>
                </a:solidFill>
                <a:latin typeface="Myriad Pro" pitchFamily="34" charset="0"/>
              </a:rPr>
              <a:t>Insert photo </a:t>
            </a:r>
            <a:r>
              <a:rPr lang="en-GB" dirty="0">
                <a:solidFill>
                  <a:schemeClr val="bg1"/>
                </a:solidFill>
                <a:latin typeface="Myriad Pro" pitchFamily="34" charset="0"/>
              </a:rPr>
              <a:t>2</a:t>
            </a:r>
          </a:p>
        </p:txBody>
      </p:sp>
    </p:spTree>
    <p:extLst>
      <p:ext uri="{BB962C8B-B14F-4D97-AF65-F5344CB8AC3E}">
        <p14:creationId xmlns:p14="http://schemas.microsoft.com/office/powerpoint/2010/main" val="1173806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770477" y="6519805"/>
            <a:ext cx="8365046" cy="600164"/>
          </a:xfrm>
          <a:prstGeom prst="rect">
            <a:avLst/>
          </a:prstGeom>
        </p:spPr>
        <p:txBody>
          <a:bodyPr wrap="square">
            <a:spAutoFit/>
          </a:bodyPr>
          <a:lstStyle/>
          <a:p>
            <a:pPr algn="r"/>
            <a:r>
              <a:rPr lang="en-GB" sz="1100" dirty="0" smtClean="0">
                <a:solidFill>
                  <a:srgbClr val="B2B5BE"/>
                </a:solidFill>
                <a:latin typeface="Myriad Pro" pitchFamily="34" charset="0"/>
              </a:rPr>
              <a:t>www.bigchallenge.info | enquiries@ciria.org</a:t>
            </a:r>
          </a:p>
          <a:p>
            <a:endParaRPr lang="en-GB" sz="1100" dirty="0" smtClean="0">
              <a:solidFill>
                <a:srgbClr val="5F6472"/>
              </a:solidFill>
              <a:latin typeface="Myriad Pro" pitchFamily="34" charset="0"/>
            </a:endParaRPr>
          </a:p>
          <a:p>
            <a:endParaRPr lang="en-GB" sz="1100" dirty="0">
              <a:solidFill>
                <a:srgbClr val="0096DB"/>
              </a:solidFill>
              <a:latin typeface="Myriad Pro" pitchFamily="34" charset="0"/>
            </a:endParaRPr>
          </a:p>
        </p:txBody>
      </p:sp>
      <p:cxnSp>
        <p:nvCxnSpPr>
          <p:cNvPr id="13" name="Straight Connector 12"/>
          <p:cNvCxnSpPr/>
          <p:nvPr/>
        </p:nvCxnSpPr>
        <p:spPr>
          <a:xfrm>
            <a:off x="820904" y="6519805"/>
            <a:ext cx="8264192" cy="0"/>
          </a:xfrm>
          <a:prstGeom prst="line">
            <a:avLst/>
          </a:prstGeom>
          <a:ln w="12700">
            <a:solidFill>
              <a:srgbClr val="5F6472">
                <a:alpha val="27059"/>
              </a:srgbClr>
            </a:solidFill>
            <a:prstDash val="sysDot"/>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88526" y="1224793"/>
            <a:ext cx="5163394" cy="2800767"/>
          </a:xfrm>
          <a:prstGeom prst="rect">
            <a:avLst/>
          </a:prstGeom>
        </p:spPr>
        <p:txBody>
          <a:bodyPr wrap="square">
            <a:spAutoFit/>
          </a:bodyPr>
          <a:lstStyle/>
          <a:p>
            <a:endParaRPr lang="en-GB" sz="1100" dirty="0">
              <a:solidFill>
                <a:srgbClr val="5F6472"/>
              </a:solidFill>
              <a:latin typeface="Myriad Pro" pitchFamily="34" charset="0"/>
            </a:endParaRPr>
          </a:p>
          <a:p>
            <a:r>
              <a:rPr lang="en-GB" sz="1100" b="1" dirty="0">
                <a:solidFill>
                  <a:srgbClr val="0096DB"/>
                </a:solidFill>
                <a:latin typeface="Myriad Pro" pitchFamily="34" charset="0"/>
              </a:rPr>
              <a:t>How would you best describe the project</a:t>
            </a:r>
            <a:r>
              <a:rPr lang="en-GB" sz="1100" b="1" dirty="0" smtClean="0">
                <a:solidFill>
                  <a:srgbClr val="0096DB"/>
                </a:solidFill>
                <a:latin typeface="Myriad Pro" pitchFamily="34" charset="0"/>
              </a:rPr>
              <a:t>? </a:t>
            </a:r>
          </a:p>
          <a:p>
            <a:endParaRPr lang="en-GB" sz="1100" b="1" dirty="0">
              <a:solidFill>
                <a:srgbClr val="0096DB"/>
              </a:solidFill>
              <a:latin typeface="Myriad Pro" pitchFamily="34" charset="0"/>
            </a:endParaRPr>
          </a:p>
          <a:p>
            <a:r>
              <a:rPr lang="en-GB" sz="1100" dirty="0" smtClean="0">
                <a:solidFill>
                  <a:srgbClr val="5F6472"/>
                </a:solidFill>
                <a:latin typeface="Myriad Pro" pitchFamily="34" charset="0"/>
              </a:rPr>
              <a:t>Please state: Enhancement  OR</a:t>
            </a:r>
          </a:p>
          <a:p>
            <a:r>
              <a:rPr lang="en-GB" sz="1100" dirty="0" smtClean="0">
                <a:solidFill>
                  <a:srgbClr val="5F6472"/>
                </a:solidFill>
                <a:latin typeface="Myriad Pro" pitchFamily="34" charset="0"/>
              </a:rPr>
              <a:t>Mitigation  (DELETE AS NECESSARY)</a:t>
            </a:r>
          </a:p>
          <a:p>
            <a:endParaRPr lang="en-GB" sz="1100" dirty="0">
              <a:solidFill>
                <a:srgbClr val="5F6472"/>
              </a:solidFill>
              <a:latin typeface="Myriad Pro" pitchFamily="34" charset="0"/>
            </a:endParaRPr>
          </a:p>
          <a:p>
            <a:r>
              <a:rPr lang="en-GB" sz="1100" b="1" dirty="0">
                <a:solidFill>
                  <a:srgbClr val="0096DB"/>
                </a:solidFill>
                <a:latin typeface="Myriad Pro" pitchFamily="34" charset="0"/>
              </a:rPr>
              <a:t>Further </a:t>
            </a:r>
            <a:r>
              <a:rPr lang="en-GB" sz="1100" b="1" dirty="0" smtClean="0">
                <a:solidFill>
                  <a:srgbClr val="0096DB"/>
                </a:solidFill>
                <a:latin typeface="Myriad Pro" pitchFamily="34" charset="0"/>
              </a:rPr>
              <a:t>information</a:t>
            </a:r>
          </a:p>
          <a:p>
            <a:endParaRPr lang="en-GB" sz="1100" dirty="0">
              <a:solidFill>
                <a:srgbClr val="0096DB"/>
              </a:solidFill>
              <a:latin typeface="Myriad Pro" pitchFamily="34" charset="0"/>
            </a:endParaRPr>
          </a:p>
          <a:p>
            <a:r>
              <a:rPr lang="en-GB" sz="1100" dirty="0">
                <a:solidFill>
                  <a:srgbClr val="5F6472"/>
                </a:solidFill>
                <a:latin typeface="Myriad Pro" pitchFamily="34" charset="0"/>
              </a:rPr>
              <a:t>(In your response please consider the following: Installation – how was it installed, step by step overview; Revisiting the scheme (if applicable) – what are the long term benefits, has there been a noted increase in biodiversity, have objectives been met? Lessons learnt – would you do anything differently, any tips for similar schemes</a:t>
            </a:r>
            <a:r>
              <a:rPr lang="en-GB" sz="1100" dirty="0" smtClean="0">
                <a:solidFill>
                  <a:srgbClr val="5F6472"/>
                </a:solidFill>
                <a:latin typeface="Myriad Pro" pitchFamily="34" charset="0"/>
              </a:rPr>
              <a:t>? How did the project team benefit from taking the BIG Biodiversity Challenge?)</a:t>
            </a:r>
            <a:endParaRPr lang="en-GB" sz="1100" dirty="0">
              <a:solidFill>
                <a:srgbClr val="5F6472"/>
              </a:solidFill>
              <a:latin typeface="Myriad Pro" pitchFamily="34" charset="0"/>
            </a:endParaRPr>
          </a:p>
          <a:p>
            <a:endParaRPr lang="en-GB" sz="1100" dirty="0">
              <a:solidFill>
                <a:srgbClr val="0096DB"/>
              </a:solidFill>
              <a:latin typeface="Myriad Pro" pitchFamily="34" charset="0"/>
            </a:endParaRPr>
          </a:p>
          <a:p>
            <a:r>
              <a:rPr lang="en-GB" sz="1100" dirty="0" smtClean="0">
                <a:solidFill>
                  <a:srgbClr val="5F6472"/>
                </a:solidFill>
                <a:latin typeface="Myriad Pro" pitchFamily="34" charset="0"/>
              </a:rPr>
              <a:t>(MAXIMUM 250 WORDS)</a:t>
            </a:r>
            <a:endParaRPr lang="en-GB" sz="1100" dirty="0">
              <a:solidFill>
                <a:srgbClr val="5F6472"/>
              </a:solidFill>
              <a:latin typeface="Myriad Pro" pitchFamily="34" charset="0"/>
            </a:endParaRPr>
          </a:p>
        </p:txBody>
      </p:sp>
      <p:sp>
        <p:nvSpPr>
          <p:cNvPr id="20" name="Rectangle 19"/>
          <p:cNvSpPr/>
          <p:nvPr/>
        </p:nvSpPr>
        <p:spPr>
          <a:xfrm>
            <a:off x="6371089" y="5024254"/>
            <a:ext cx="2808312" cy="261610"/>
          </a:xfrm>
          <a:prstGeom prst="rect">
            <a:avLst/>
          </a:prstGeom>
        </p:spPr>
        <p:txBody>
          <a:bodyPr wrap="square">
            <a:spAutoFit/>
          </a:bodyPr>
          <a:lstStyle/>
          <a:p>
            <a:endParaRPr lang="en-GB" sz="1100" dirty="0">
              <a:solidFill>
                <a:srgbClr val="5F6472"/>
              </a:solidFill>
              <a:latin typeface="Myriad Pro" pitchFamily="34" charset="0"/>
            </a:endParaRPr>
          </a:p>
        </p:txBody>
      </p:sp>
      <p:sp>
        <p:nvSpPr>
          <p:cNvPr id="15" name="Rectangle 14"/>
          <p:cNvSpPr/>
          <p:nvPr/>
        </p:nvSpPr>
        <p:spPr>
          <a:xfrm>
            <a:off x="5973371" y="4125588"/>
            <a:ext cx="2281357" cy="246221"/>
          </a:xfrm>
          <a:prstGeom prst="rect">
            <a:avLst/>
          </a:prstGeom>
        </p:spPr>
        <p:txBody>
          <a:bodyPr wrap="square">
            <a:spAutoFit/>
          </a:bodyPr>
          <a:lstStyle/>
          <a:p>
            <a:r>
              <a:rPr lang="en-GB" sz="1000" i="1" dirty="0">
                <a:solidFill>
                  <a:srgbClr val="5F6472"/>
                </a:solidFill>
                <a:latin typeface="Myriad Pro" pitchFamily="34" charset="0"/>
              </a:rPr>
              <a:t>Photo Description</a:t>
            </a:r>
            <a:r>
              <a:rPr lang="en-GB" sz="1000" i="1" dirty="0" smtClean="0">
                <a:solidFill>
                  <a:srgbClr val="5F6472"/>
                </a:solidFill>
                <a:latin typeface="Myriad Pro" pitchFamily="34" charset="0"/>
              </a:rPr>
              <a:t>:</a:t>
            </a:r>
            <a:endParaRPr lang="en-GB" sz="1000" dirty="0">
              <a:latin typeface="Myriad Pro" pitchFamily="34" charset="0"/>
              <a:ea typeface="Calibri"/>
              <a:cs typeface="Times New Roman"/>
            </a:endParaRPr>
          </a:p>
        </p:txBody>
      </p:sp>
      <p:sp>
        <p:nvSpPr>
          <p:cNvPr id="17" name="Rectangle 16"/>
          <p:cNvSpPr/>
          <p:nvPr/>
        </p:nvSpPr>
        <p:spPr>
          <a:xfrm>
            <a:off x="5973371" y="1268760"/>
            <a:ext cx="3534733" cy="2732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6992743" y="2371261"/>
            <a:ext cx="1951521" cy="369332"/>
          </a:xfrm>
          <a:prstGeom prst="rect">
            <a:avLst/>
          </a:prstGeom>
          <a:noFill/>
        </p:spPr>
        <p:txBody>
          <a:bodyPr wrap="square" rtlCol="0">
            <a:spAutoFit/>
          </a:bodyPr>
          <a:lstStyle/>
          <a:p>
            <a:r>
              <a:rPr lang="en-GB" dirty="0" smtClean="0">
                <a:solidFill>
                  <a:schemeClr val="bg1"/>
                </a:solidFill>
                <a:latin typeface="Myriad Pro" pitchFamily="34" charset="0"/>
              </a:rPr>
              <a:t>Insert photo 3</a:t>
            </a:r>
            <a:endParaRPr lang="en-GB" dirty="0">
              <a:solidFill>
                <a:schemeClr val="bg1"/>
              </a:solidFill>
              <a:latin typeface="Myriad Pro" pitchFamily="34" charset="0"/>
            </a:endParaRPr>
          </a:p>
        </p:txBody>
      </p:sp>
      <p:sp>
        <p:nvSpPr>
          <p:cNvPr id="5" name="Rectangle 4"/>
          <p:cNvSpPr/>
          <p:nvPr/>
        </p:nvSpPr>
        <p:spPr>
          <a:xfrm>
            <a:off x="5973370" y="4405692"/>
            <a:ext cx="3534733" cy="769441"/>
          </a:xfrm>
          <a:prstGeom prst="rect">
            <a:avLst/>
          </a:prstGeom>
        </p:spPr>
        <p:txBody>
          <a:bodyPr wrap="square">
            <a:spAutoFit/>
          </a:bodyPr>
          <a:lstStyle/>
          <a:p>
            <a:r>
              <a:rPr lang="en-GB" sz="1100" b="1" dirty="0">
                <a:solidFill>
                  <a:srgbClr val="0096DB"/>
                </a:solidFill>
                <a:latin typeface="Myriad Pro" pitchFamily="34" charset="0"/>
              </a:rPr>
              <a:t>What was </a:t>
            </a:r>
            <a:r>
              <a:rPr lang="en-GB" sz="1100" b="1" dirty="0" smtClean="0">
                <a:solidFill>
                  <a:srgbClr val="0096DB"/>
                </a:solidFill>
                <a:latin typeface="Myriad Pro" pitchFamily="34" charset="0"/>
              </a:rPr>
              <a:t>your personal </a:t>
            </a:r>
            <a:r>
              <a:rPr lang="en-GB" sz="1100" b="1" dirty="0">
                <a:solidFill>
                  <a:srgbClr val="0096DB"/>
                </a:solidFill>
                <a:latin typeface="Myriad Pro" pitchFamily="34" charset="0"/>
              </a:rPr>
              <a:t>motivation for carrying out the enhancement</a:t>
            </a:r>
            <a:r>
              <a:rPr lang="en-GB" sz="1100" b="1" dirty="0" smtClean="0">
                <a:solidFill>
                  <a:srgbClr val="0096DB"/>
                </a:solidFill>
                <a:latin typeface="Myriad Pro" pitchFamily="34" charset="0"/>
              </a:rPr>
              <a:t>?</a:t>
            </a:r>
          </a:p>
          <a:p>
            <a:endParaRPr lang="en-GB" sz="1100" dirty="0">
              <a:solidFill>
                <a:srgbClr val="0096DB"/>
              </a:solidFill>
              <a:latin typeface="Myriad Pro" pitchFamily="34" charset="0"/>
            </a:endParaRPr>
          </a:p>
          <a:p>
            <a:r>
              <a:rPr lang="en-GB" sz="1100" dirty="0" smtClean="0">
                <a:solidFill>
                  <a:srgbClr val="5F6472"/>
                </a:solidFill>
                <a:latin typeface="Myriad Pro" pitchFamily="34" charset="0"/>
              </a:rPr>
              <a:t>(MAXIMUM 50 WORDS)</a:t>
            </a:r>
            <a:endParaRPr lang="en-GB" sz="1100" dirty="0">
              <a:solidFill>
                <a:srgbClr val="5F6472"/>
              </a:solidFill>
              <a:latin typeface="Myriad Pro" pitchFamily="34" charset="0"/>
            </a:endParaRPr>
          </a:p>
        </p:txBody>
      </p:sp>
      <p:pic>
        <p:nvPicPr>
          <p:cNvPr id="18" name="Picture 8" descr="R:\Proposals\PROPS 2901-3000\P2958 - BIG Challenge\1. BIG challenge\2015\BIG Logos\CIRIA_16032015 lar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8696" y="314515"/>
            <a:ext cx="2182091" cy="51538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8526" y="314515"/>
            <a:ext cx="863600" cy="863600"/>
          </a:xfrm>
          <a:prstGeom prst="rect">
            <a:avLst/>
          </a:prstGeom>
        </p:spPr>
      </p:pic>
    </p:spTree>
    <p:extLst>
      <p:ext uri="{BB962C8B-B14F-4D97-AF65-F5344CB8AC3E}">
        <p14:creationId xmlns:p14="http://schemas.microsoft.com/office/powerpoint/2010/main" val="2641765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1557</TotalTime>
  <Words>985</Words>
  <Application>Microsoft Office PowerPoint</Application>
  <PresentationFormat>A4 Paper (210x297 mm)</PresentationFormat>
  <Paragraphs>106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Averiss</dc:creator>
  <cp:lastModifiedBy>Nipa Patel</cp:lastModifiedBy>
  <cp:revision>85</cp:revision>
  <cp:lastPrinted>2017-02-24T16:45:50Z</cp:lastPrinted>
  <dcterms:created xsi:type="dcterms:W3CDTF">2015-02-16T11:34:16Z</dcterms:created>
  <dcterms:modified xsi:type="dcterms:W3CDTF">2017-02-27T11:13:58Z</dcterms:modified>
</cp:coreProperties>
</file>